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96" r:id="rId1"/>
  </p:sldMasterIdLst>
  <p:notesMasterIdLst>
    <p:notesMasterId r:id="rId72"/>
  </p:notesMasterIdLst>
  <p:handoutMasterIdLst>
    <p:handoutMasterId r:id="rId73"/>
  </p:handoutMasterIdLst>
  <p:sldIdLst>
    <p:sldId id="316" r:id="rId2"/>
    <p:sldId id="317" r:id="rId3"/>
    <p:sldId id="324" r:id="rId4"/>
    <p:sldId id="325" r:id="rId5"/>
    <p:sldId id="326" r:id="rId6"/>
    <p:sldId id="327" r:id="rId7"/>
    <p:sldId id="396" r:id="rId8"/>
    <p:sldId id="328" r:id="rId9"/>
    <p:sldId id="329" r:id="rId10"/>
    <p:sldId id="330" r:id="rId11"/>
    <p:sldId id="331" r:id="rId12"/>
    <p:sldId id="332" r:id="rId13"/>
    <p:sldId id="333" r:id="rId14"/>
    <p:sldId id="334" r:id="rId15"/>
    <p:sldId id="379" r:id="rId16"/>
    <p:sldId id="335" r:id="rId17"/>
    <p:sldId id="380" r:id="rId18"/>
    <p:sldId id="336" r:id="rId19"/>
    <p:sldId id="338" r:id="rId20"/>
    <p:sldId id="339" r:id="rId21"/>
    <p:sldId id="340" r:id="rId22"/>
    <p:sldId id="381" r:id="rId23"/>
    <p:sldId id="342" r:id="rId24"/>
    <p:sldId id="343" r:id="rId25"/>
    <p:sldId id="344" r:id="rId26"/>
    <p:sldId id="382" r:id="rId27"/>
    <p:sldId id="345" r:id="rId28"/>
    <p:sldId id="346" r:id="rId29"/>
    <p:sldId id="347" r:id="rId30"/>
    <p:sldId id="348" r:id="rId31"/>
    <p:sldId id="383" r:id="rId32"/>
    <p:sldId id="384" r:id="rId33"/>
    <p:sldId id="349" r:id="rId34"/>
    <p:sldId id="350" r:id="rId35"/>
    <p:sldId id="351" r:id="rId36"/>
    <p:sldId id="352" r:id="rId37"/>
    <p:sldId id="385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87" r:id="rId49"/>
    <p:sldId id="386" r:id="rId50"/>
    <p:sldId id="388" r:id="rId51"/>
    <p:sldId id="365" r:id="rId52"/>
    <p:sldId id="366" r:id="rId53"/>
    <p:sldId id="363" r:id="rId54"/>
    <p:sldId id="364" r:id="rId55"/>
    <p:sldId id="368" r:id="rId56"/>
    <p:sldId id="369" r:id="rId57"/>
    <p:sldId id="370" r:id="rId58"/>
    <p:sldId id="390" r:id="rId59"/>
    <p:sldId id="391" r:id="rId60"/>
    <p:sldId id="371" r:id="rId61"/>
    <p:sldId id="372" r:id="rId62"/>
    <p:sldId id="373" r:id="rId63"/>
    <p:sldId id="392" r:id="rId64"/>
    <p:sldId id="374" r:id="rId65"/>
    <p:sldId id="375" r:id="rId66"/>
    <p:sldId id="376" r:id="rId67"/>
    <p:sldId id="393" r:id="rId68"/>
    <p:sldId id="394" r:id="rId69"/>
    <p:sldId id="377" r:id="rId70"/>
    <p:sldId id="395" r:id="rId7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925">
          <p15:clr>
            <a:srgbClr val="A4A3A4"/>
          </p15:clr>
        </p15:guide>
        <p15:guide id="2" pos="511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79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>
    <p:restoredLeft sz="16924"/>
    <p:restoredTop sz="98776"/>
  </p:normalViewPr>
  <p:slideViewPr>
    <p:cSldViewPr snapToGrid="0" snapToObjects="1" showGuides="1">
      <p:cViewPr>
        <p:scale>
          <a:sx n="101" d="100"/>
          <a:sy n="101" d="100"/>
        </p:scale>
        <p:origin x="-786" y="-72"/>
      </p:cViewPr>
      <p:guideLst>
        <p:guide orient="horz" pos="925"/>
        <p:guide pos="51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-2934" y="-108"/>
      </p:cViewPr>
      <p:guideLst>
        <p:guide orient="horz" pos="2879"/>
        <p:guide pos="215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90221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759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92280" y="630189"/>
            <a:ext cx="1800000" cy="30000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334409" y="630189"/>
            <a:ext cx="4475181" cy="559762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7" y="4800600"/>
            <a:ext cx="54863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143107" y="2214563"/>
            <a:ext cx="4857766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399" y="274638"/>
            <a:ext cx="2057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0197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9DA62455-2E29-4C0A-9CFE-082C004620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1615424D-110E-4CC5-BBDA-FFA38252C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B7B9813E-569E-43E9-9663-5A6A492AD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직사각형 6">
            <a:extLst>
              <a:ext uri="{FF2B5EF4-FFF2-40B4-BE49-F238E27FC236}">
                <a16:creationId xmlns="" xmlns:a16="http://schemas.microsoft.com/office/drawing/2014/main" id="{F8DF410F-FFBC-4EA4-80E7-B89639CABEA8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7" name="Picture 4" descr="C:\Users\김현용\Desktop\제호.jpg">
            <a:extLst>
              <a:ext uri="{FF2B5EF4-FFF2-40B4-BE49-F238E27FC236}">
                <a16:creationId xmlns="" xmlns:a16="http://schemas.microsoft.com/office/drawing/2014/main" id="{584E724D-52E0-4178-BC8D-72AB49750E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E28D242A-00AF-4536-A508-46C22C48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824362" y="712129"/>
            <a:ext cx="3495272" cy="4371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313249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90755" y="1414505"/>
            <a:ext cx="3625965" cy="269148"/>
          </a:xfr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>
            <a:lvl1pPr marL="0" indent="0" algn="l" rtl="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 kumimoji="0" sz="7000" b="1" i="0" u="none" strike="noStrike" cap="none" normalizeH="0" baseline="0">
                <a:solidFill>
                  <a:schemeClr val="tx1"/>
                </a:solidFill>
                <a:latin typeface="맑은 고딕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90756" y="2729916"/>
            <a:ext cx="7430836" cy="3349853"/>
          </a:xfrm>
          <a:noFill/>
        </p:spPr>
        <p:txBody>
          <a:bodyPr vert="horz" wrap="square" lIns="91440" tIns="45720" rIns="360045" bIns="45720" anchor="b" anchorCtr="0">
            <a:normAutofit/>
          </a:bodyPr>
          <a:lstStyle>
            <a:lvl1pPr marL="0" indent="0" algn="l" rtl="0" eaLnBrk="1" latinLnBrk="1" hangingPunct="1">
              <a:lnSpc>
                <a:spcPct val="150000"/>
              </a:lnSpc>
              <a:spcBef>
                <a:spcPts val="768"/>
              </a:spcBef>
              <a:spcAft>
                <a:spcPts val="0"/>
              </a:spcAft>
              <a:buNone/>
              <a:defRPr kumimoji="0" sz="2600" b="0" i="0" u="none" strike="noStrike" cap="none" normalizeH="0" baseline="0">
                <a:solidFill>
                  <a:schemeClr val="dk1"/>
                </a:solidFill>
                <a:effectLst/>
                <a:latin typeface="맑은 고딕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rgbClr val="000000"/>
                </a:solidFill>
              </a:defRPr>
            </a:lvl2pPr>
            <a:lvl3pPr marL="914400" indent="0" algn="ctr">
              <a:buNone/>
              <a:defRPr>
                <a:solidFill>
                  <a:srgbClr val="000000"/>
                </a:solidFill>
              </a:defRPr>
            </a:lvl3pPr>
            <a:lvl4pPr marL="1371600" indent="0" algn="ctr">
              <a:buNone/>
              <a:defRPr>
                <a:solidFill>
                  <a:srgbClr val="000000"/>
                </a:solidFill>
              </a:defRPr>
            </a:lvl4pPr>
            <a:lvl5pPr marL="1828800" indent="0" algn="ctr">
              <a:buNone/>
              <a:defRPr>
                <a:solidFill>
                  <a:srgbClr val="000000"/>
                </a:solidFill>
              </a:defRPr>
            </a:lvl5pPr>
            <a:lvl6pPr marL="2286000" indent="0" algn="ctr">
              <a:buNone/>
              <a:defRPr>
                <a:solidFill>
                  <a:srgbClr val="000000"/>
                </a:solidFill>
              </a:defRPr>
            </a:lvl6pPr>
            <a:lvl7pPr marL="2743200" indent="0" algn="ctr">
              <a:buNone/>
              <a:defRPr>
                <a:solidFill>
                  <a:srgbClr val="000000"/>
                </a:solidFill>
              </a:defRPr>
            </a:lvl7pPr>
            <a:lvl8pPr marL="3200400" indent="0" algn="ctr">
              <a:buNone/>
              <a:defRPr>
                <a:solidFill>
                  <a:srgbClr val="000000"/>
                </a:solidFill>
              </a:defRPr>
            </a:lvl8pPr>
            <a:lvl9pPr marL="3657600" indent="0" algn="ctr">
              <a:buNone/>
              <a:defRPr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ㅇㅇㅇ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0753" y="615584"/>
            <a:ext cx="3231939" cy="515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rgbClr val="6182D6"/>
                </a:solidFill>
                <a:latin typeface="맑은 고딕"/>
                <a:ea typeface="+mn-ea"/>
                <a:cs typeface="+mn-cs"/>
              </a:rPr>
              <a:t>CHAPTER </a:t>
            </a:r>
            <a:r>
              <a:rPr lang="en-US" altLang="ko-KR" sz="2800" b="1">
                <a:solidFill>
                  <a:srgbClr val="3A3C84"/>
                </a:solidFill>
                <a:latin typeface="맑은 고딕"/>
                <a:ea typeface="+mn-ea"/>
                <a:cs typeface="+mn-cs"/>
              </a:rPr>
              <a:t>04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401631"/>
            <a:ext cx="7772398" cy="68103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pPr lvl="0"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0" y="3332876"/>
            <a:ext cx="7772398" cy="2741058"/>
          </a:xfrm>
          <a:ln w="12700" cap="rnd">
            <a:noFill/>
          </a:ln>
        </p:spPr>
        <p:txBody>
          <a:bodyPr vert="horz" wrap="square" lIns="91440" tIns="45720" rIns="91440" bIns="45720" anchor="b">
            <a:noAutofit/>
          </a:bodyPr>
          <a:lstStyle>
            <a:lvl1pPr marL="285600" indent="-285600" algn="l" rtl="0" eaLnBrk="1" latinLnBrk="1" hangingPunct="1">
              <a:lnSpc>
                <a:spcPct val="130000"/>
              </a:lnSpc>
              <a:spcBef>
                <a:spcPts val="576"/>
              </a:spcBef>
              <a:spcAft>
                <a:spcPts val="0"/>
              </a:spcAft>
              <a:buFont typeface="Arial"/>
              <a:buChar char="•"/>
              <a:defRPr kumimoji="0" sz="2400" b="0" i="0" u="none" strike="noStrike" cap="none" normalizeH="0" baseline="0">
                <a:solidFill>
                  <a:schemeClr val="dk1"/>
                </a:solidFill>
                <a:latin typeface="맑은 고딕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8249" y="2857500"/>
            <a:ext cx="8229598" cy="1143000"/>
          </a:xfrm>
        </p:spPr>
        <p:txBody>
          <a:bodyPr/>
          <a:lstStyle>
            <a:lvl1pPr>
              <a:defRPr sz="5500" b="1">
                <a:solidFill>
                  <a:schemeClr val="dk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섹션 제목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162799" cy="571500"/>
          </a:xfrm>
        </p:spPr>
        <p:txBody>
          <a:bodyPr/>
          <a:lstStyle>
            <a:lvl1pPr algn="l">
              <a:defRPr sz="3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229598" cy="5156840"/>
          </a:xfrm>
        </p:spPr>
        <p:txBody>
          <a:bodyPr vert="horz" wrap="square" lIns="91440" tIns="45720" rIns="91440" bIns="45720" anchor="t">
            <a:noAutofit/>
          </a:bodyPr>
          <a:lstStyle>
            <a:lvl1pPr marL="860900" indent="-518000" algn="l" rtl="0" eaLnBrk="1" latinLnBrk="1" hangingPunct="1">
              <a:lnSpc>
                <a:spcPct val="125000"/>
              </a:lnSpc>
              <a:spcBef>
                <a:spcPts val="768"/>
              </a:spcBef>
              <a:spcAft>
                <a:spcPts val="0"/>
              </a:spcAft>
              <a:buClr>
                <a:srgbClr val="3A3C84"/>
              </a:buClr>
              <a:buSzPct val="100000"/>
              <a:buFont typeface="Arial"/>
              <a:buAutoNum type="arabicPeriod"/>
              <a:defRPr kumimoji="0" sz="2800" b="1" i="0" u="none" strike="noStrike" cap="none" normalizeH="0" baseline="0">
                <a:solidFill>
                  <a:srgbClr val="3A3C84"/>
                </a:solidFill>
                <a:latin typeface="+mn-lt"/>
                <a:ea typeface="+mn-ea"/>
                <a:cs typeface="+mn-cs"/>
              </a:defRPr>
            </a:lvl1pPr>
            <a:lvl2pPr marL="1142790" indent="-39984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§"/>
              <a:defRPr kumimoji="0" sz="2300" b="0" i="0" u="none" strike="noStrike" cap="none" normalizeH="0" baseline="0">
                <a:latin typeface="+mn-lt"/>
                <a:ea typeface="+mn-ea"/>
                <a:cs typeface="+mn-cs"/>
              </a:defRPr>
            </a:lvl2pPr>
            <a:lvl3pPr marL="1485720" indent="-342720" algn="l" rtl="0" eaLnBrk="1" latinLnBrk="1" hangingPunct="1">
              <a:lnSpc>
                <a:spcPct val="125000"/>
              </a:lnSpc>
              <a:spcAft>
                <a:spcPts val="0"/>
              </a:spcAft>
              <a:buFont typeface="Arial"/>
              <a:buChar char="•"/>
              <a:defRPr kumimoji="0" sz="2000" b="0" i="0" u="none" strike="noStrike" cap="none" normalizeH="0" baseline="0">
                <a:latin typeface="+mn-lt"/>
                <a:ea typeface="+mn-ea"/>
                <a:cs typeface="+mn-cs"/>
              </a:defRPr>
            </a:lvl3pPr>
            <a:lvl4pPr marL="18858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4pPr>
            <a:lvl5pPr marL="23430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5pPr>
            <a:lvl6pPr/>
            <a:lvl7pPr/>
            <a:lvl8pPr/>
            <a:lvl9pPr/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9488"/>
            <a:ext cx="9144000" cy="1147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 userDrawn="1">
            <p:ph type="dt" sz="half" idx="2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7010401" y="6482943"/>
            <a:ext cx="2133599" cy="365125"/>
          </a:xfr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r>
              <a:rPr lang="en-US" altLang="ko-KR" dirty="0"/>
              <a:t>/73</a:t>
            </a:r>
          </a:p>
        </p:txBody>
      </p:sp>
      <p:sp>
        <p:nvSpPr>
          <p:cNvPr id="12" name="바닥글 개체 틀 4"/>
          <p:cNvSpPr>
            <a:spLocks noGrp="1"/>
          </p:cNvSpPr>
          <p:nvPr userDrawn="1"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제목 개체 틀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643063"/>
            <a:ext cx="82295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2295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2023-04-05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97" r:id="rId2"/>
    <p:sldLayoutId id="2147484083" r:id="rId3"/>
    <p:sldLayoutId id="2147484084" r:id="rId4"/>
    <p:sldLayoutId id="2147484085" r:id="rId5"/>
    <p:sldLayoutId id="2147484086" r:id="rId6"/>
    <p:sldLayoutId id="2147484088" r:id="rId7"/>
    <p:sldLayoutId id="2147484089" r:id="rId8"/>
    <p:sldLayoutId id="2147484090" r:id="rId9"/>
    <p:sldLayoutId id="2147484091" r:id="rId10"/>
    <p:sldLayoutId id="2147484092" r:id="rId11"/>
    <p:sldLayoutId id="2147484093" r:id="rId12"/>
    <p:sldLayoutId id="2147484094" r:id="rId13"/>
    <p:sldLayoutId id="2147484095" r:id="rId14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3803271"/>
            <a:ext cx="7772398" cy="2741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ko-KR" altLang="en-US" dirty="0" err="1"/>
              <a:t>판다스의</a:t>
            </a:r>
            <a:r>
              <a:rPr lang="ko-KR" altLang="en-US" dirty="0"/>
              <a:t> 개념을 살펴보고, 시리즈 객체와 데이터프레임 객체에 대해 학습한다.</a:t>
            </a:r>
          </a:p>
          <a:p>
            <a:pPr>
              <a:defRPr/>
            </a:pPr>
            <a:r>
              <a:rPr lang="ko-KR" altLang="en-US" dirty="0"/>
              <a:t>다양한 방법으로 데이터를 추출하는 방법에 대해 알아본다.</a:t>
            </a:r>
          </a:p>
          <a:p>
            <a:pPr>
              <a:defRPr/>
            </a:pPr>
            <a:r>
              <a:rPr lang="ko-KR" altLang="en-US" dirty="0" err="1"/>
              <a:t>groupby</a:t>
            </a:r>
            <a:r>
              <a:rPr lang="ko-KR" altLang="en-US" dirty="0"/>
              <a:t>( ) 함수를 사용하는 방법에 대해 실습하고, 그룹화된 상태에 대해 이해한다.</a:t>
            </a:r>
          </a:p>
          <a:p>
            <a:pPr>
              <a:defRPr/>
            </a:pPr>
            <a:r>
              <a:rPr lang="ko-KR" altLang="en-US" dirty="0"/>
              <a:t>데이터 테이블을 병합하고 연결하는 방법을 학습한다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시리즈 객체는 객체의 이름을 변경할 수 있음</a:t>
            </a:r>
          </a:p>
          <a:p>
            <a:pPr lvl="2">
              <a:defRPr/>
            </a:pPr>
            <a:r>
              <a:rPr lang="ko-KR" altLang="en-US"/>
              <a:t>열의 이름을 지정해주는 방식</a:t>
            </a:r>
          </a:p>
          <a:p>
            <a:pPr lvl="2">
              <a:defRPr/>
            </a:pPr>
            <a:r>
              <a:rPr lang="ko-KR" altLang="en-US"/>
              <a:t>인덱스 이름도 추가로 지정 가능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54374"/>
              </p:ext>
            </p:extLst>
          </p:nvPr>
        </p:nvGraphicFramePr>
        <p:xfrm>
          <a:off x="854188" y="2922341"/>
          <a:ext cx="7832610" cy="2621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example_obj.name = "number"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example_obj.index.name = "id"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id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  1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b  2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c  3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  4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  5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number,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4A92BD2A-0336-4C4D-A49D-0B19EA33868E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05EA471-85A4-460C-8775-DA569113AEC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/>
              <a:t>시리즈 객체 생성하기</a:t>
            </a:r>
          </a:p>
          <a:p>
            <a:pPr lvl="2">
              <a:defRPr/>
            </a:pPr>
            <a:r>
              <a:rPr lang="ko-KR" altLang="en-US" dirty="0"/>
              <a:t>데이터프레임 객체를 먼저 생성하고 각 열에서 시리즈 객체를 뽑는 것이 일반적인 방법</a:t>
            </a:r>
          </a:p>
          <a:p>
            <a:pPr lvl="2">
              <a:defRPr/>
            </a:pPr>
            <a:r>
              <a:rPr lang="ko-KR" altLang="en-US" dirty="0"/>
              <a:t>다양한 시퀀스형 데이터 타입으로 저장 가능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7531858"/>
              </p:ext>
            </p:extLst>
          </p:nvPr>
        </p:nvGraphicFramePr>
        <p:xfrm>
          <a:off x="854188" y="3323537"/>
          <a:ext cx="7832610" cy="2468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dict_data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{"a":1, "b":2, "c":3, "d":4, "e":5}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Series(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dict_data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=np.float32, name="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   1.0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b   2.0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c   3.0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   4.0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   5.0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example_data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float32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BB1D467-CE6A-426D-AC06-2FB5D2FB4D61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FA94227-1545-4D41-A88F-E77B26B3D32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dirty="0" err="1"/>
              <a:t>판다스의</a:t>
            </a:r>
            <a:r>
              <a:rPr lang="ko-KR" altLang="en-US" dirty="0"/>
              <a:t> 모든 객체는 인덱스 값을 기준으로 생성</a:t>
            </a:r>
          </a:p>
          <a:p>
            <a:pPr lvl="2">
              <a:defRPr/>
            </a:pPr>
            <a:r>
              <a:rPr lang="ko-KR" altLang="en-US" dirty="0"/>
              <a:t>기존 데이터에 인덱스 값을 추가하면 </a:t>
            </a:r>
            <a:r>
              <a:rPr lang="en-US" altLang="ko-KR" dirty="0" err="1"/>
              <a:t>NaN</a:t>
            </a:r>
            <a:r>
              <a:rPr lang="ko-KR" altLang="en-US" dirty="0"/>
              <a:t> 값이 출력됨</a:t>
            </a:r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738429"/>
              </p:ext>
            </p:extLst>
          </p:nvPr>
        </p:nvGraphicFramePr>
        <p:xfrm>
          <a:off x="854188" y="2505398"/>
          <a:ext cx="7832610" cy="3352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dict_data_1 = {"a":1, "b":2, "c":3, "d":4, "e":5}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indexes = ["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a","b","c","d","e","f","g","h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series_obj_1 = Series(dict_data_1, index=indexes)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series_obj_1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   1.0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b   2.0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c   3.0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   4.0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   5.0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f  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NaN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g  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NaN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h  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NaN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float64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B7CCAF2-09B6-4633-99B6-174EC20C3C1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1330B1A-6A6E-45FB-B909-9A2554813A4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데이터프레임 객체</a:t>
            </a:r>
          </a:p>
          <a:p>
            <a:pPr lvl="1">
              <a:defRPr/>
            </a:pPr>
            <a:r>
              <a:rPr lang="ko-KR" altLang="en-US" dirty="0"/>
              <a:t>데이터 테이블 전체를 지칭하는 객체</a:t>
            </a:r>
          </a:p>
          <a:p>
            <a:pPr lvl="1">
              <a:defRPr/>
            </a:pPr>
            <a:r>
              <a:rPr lang="ko-KR" altLang="en-US" dirty="0" err="1"/>
              <a:t>넘파이</a:t>
            </a:r>
            <a:r>
              <a:rPr lang="ko-KR" altLang="en-US" dirty="0"/>
              <a:t> 배열의 특성을 그대로 가짐</a:t>
            </a:r>
          </a:p>
          <a:p>
            <a:pPr lvl="1">
              <a:defRPr/>
            </a:pPr>
            <a:r>
              <a:rPr lang="ko-KR" altLang="en-US" dirty="0"/>
              <a:t>인덱싱 </a:t>
            </a:r>
            <a:r>
              <a:rPr lang="en-US" altLang="ko-KR" dirty="0"/>
              <a:t>:</a:t>
            </a:r>
            <a:r>
              <a:rPr lang="ko-KR" altLang="en-US" dirty="0"/>
              <a:t> 열과 행 각각 사용하여 하나의 데이터에 접근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48010"/>
          <a:stretch>
            <a:fillRect/>
          </a:stretch>
        </p:blipFill>
        <p:spPr>
          <a:xfrm>
            <a:off x="2621318" y="3762760"/>
            <a:ext cx="3931881" cy="2776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66C4A5A-ABEE-4EE7-AE96-E5975820B99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839BE32-59CD-4647-BB5C-0B8FCE6DD87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13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3.1 </a:t>
            </a:r>
            <a:r>
              <a:rPr lang="ko-KR" altLang="en-US" b="1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데이터프레임의 생성</a:t>
            </a:r>
          </a:p>
          <a:p>
            <a:pPr lvl="1">
              <a:defRPr/>
            </a:pPr>
            <a:r>
              <a:rPr lang="en-US" altLang="ko-KR"/>
              <a:t>‘read_</a:t>
            </a:r>
            <a:r>
              <a:rPr lang="ko-KR" altLang="en-US"/>
              <a:t>확장자</a:t>
            </a:r>
            <a:r>
              <a:rPr lang="en-US" altLang="ko-KR"/>
              <a:t>’</a:t>
            </a:r>
            <a:r>
              <a:rPr lang="ko-KR" altLang="en-US"/>
              <a:t> 함수로 데이터 바로 로딩</a:t>
            </a:r>
          </a:p>
          <a:p>
            <a:pPr lvl="2">
              <a:defRPr/>
            </a:pPr>
            <a:r>
              <a:rPr lang="en-US" altLang="ko-KR"/>
              <a:t>.csv</a:t>
            </a:r>
            <a:r>
              <a:rPr lang="ko-KR" altLang="en-US"/>
              <a:t>나 </a:t>
            </a:r>
            <a:r>
              <a:rPr lang="en-US" altLang="ko-KR"/>
              <a:t>.xlsx</a:t>
            </a:r>
            <a:r>
              <a:rPr lang="ko-KR" altLang="en-US"/>
              <a:t> 등 스프레드시트형 확장자 파일에서 데이터 로딩</a:t>
            </a:r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843763"/>
              </p:ext>
            </p:extLst>
          </p:nvPr>
        </p:nvGraphicFramePr>
        <p:xfrm>
          <a:off x="854188" y="2897028"/>
          <a:ext cx="7832610" cy="20421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data_url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'https://archive.ics.uci.edu/ml/machine-learning-databases/housing/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housing.data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데이터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URL을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변수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data_url에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넣기</a:t>
                      </a:r>
                      <a:endParaRPr lang="en-US" altLang="ko-KR" sz="1600" b="0" spc="0" dirty="0">
                        <a:solidFill>
                          <a:srgbClr val="1E7452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pd.read_csv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data_url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='\s+', header = None) 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csv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데이터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로드</a:t>
                      </a:r>
                      <a:endParaRPr lang="en-US" altLang="ko-KR" sz="1600" b="0" spc="0" dirty="0">
                        <a:solidFill>
                          <a:srgbClr val="1E7452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1E7452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AFFE9ED-ECE5-4138-AFDF-CDD6D3480773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985DEDD-1539-44CE-9CD7-D402CC79ABAD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3274477"/>
              </p:ext>
            </p:extLst>
          </p:nvPr>
        </p:nvGraphicFramePr>
        <p:xfrm>
          <a:off x="854188" y="1669810"/>
          <a:ext cx="7832610" cy="38477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847763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AFCF70C1-B3E6-4599-A64A-328BB262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1720033"/>
            <a:ext cx="6498823" cy="37689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3540605-ED13-4EC3-A770-1472C1EAF42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71038E2-2BC6-4122-8972-36DAFC147567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245545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데이터프레임을 직접 생성</a:t>
            </a:r>
          </a:p>
          <a:p>
            <a:pPr lvl="2">
              <a:defRPr/>
            </a:pPr>
            <a:r>
              <a:rPr lang="ko-KR" altLang="en-US"/>
              <a:t>딕셔너리 타입 데이터에서 키(key)는 열 이름, 값(value)은 시퀀스형 데이터 타입을 넣어 각 열의 데이터로 만듦</a:t>
            </a:r>
          </a:p>
          <a:p>
            <a:pPr lvl="2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5893882"/>
              </p:ext>
            </p:extLst>
          </p:nvPr>
        </p:nvGraphicFramePr>
        <p:xfrm>
          <a:off x="854188" y="2800014"/>
          <a:ext cx="7832610" cy="27736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pandas import Series,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first_name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['Jason', 'Molly', 'Tina', 'Jake', 'Amy'],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last_name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['Miller', 'Jacobson', 'Ali', 'Milner',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Cooze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'],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'age': [42, 52, 36, 24, 73],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'city': ['San Francisco', 'Baltimore', 'Miami', 'Douglas', 'Boston']}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0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first_name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last_name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'age', 'city'])</a:t>
                      </a:r>
                    </a:p>
                    <a:p>
                      <a:pPr lvl="0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297517-4031-42E6-A259-3EACE228A121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8B0F799-2D15-4C0D-B8B6-DCDC8D4BD5D1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7561053"/>
              </p:ext>
            </p:extLst>
          </p:nvPr>
        </p:nvGraphicFramePr>
        <p:xfrm>
          <a:off x="854188" y="1669811"/>
          <a:ext cx="7832610" cy="20193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1930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E0FD519E-51AB-460F-B8DA-AB539BB29B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1729521"/>
            <a:ext cx="3333750" cy="189987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D1FC779-A4FC-48EA-A1CB-20E621EC00B7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D2E974C-3FB0-454F-B59E-E68947ACAD9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148985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 dirty="0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3.2 </a:t>
            </a:r>
            <a:r>
              <a:rPr lang="ko-KR" altLang="en-US" b="1" dirty="0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데이터프레임의 열 다루기</a:t>
            </a:r>
          </a:p>
          <a:p>
            <a:pPr lvl="1">
              <a:defRPr/>
            </a:pPr>
            <a:r>
              <a:rPr lang="ko-KR" altLang="en-US" dirty="0"/>
              <a:t>데이터 생성시</a:t>
            </a:r>
            <a:r>
              <a:rPr lang="en-US" altLang="ko-KR" dirty="0"/>
              <a:t>,</a:t>
            </a:r>
            <a:r>
              <a:rPr lang="ko-KR" altLang="en-US" dirty="0"/>
              <a:t> 열 이름을 한정하면 해당 열만 추출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812207"/>
              </p:ext>
            </p:extLst>
          </p:nvPr>
        </p:nvGraphicFramePr>
        <p:xfrm>
          <a:off x="854188" y="2514530"/>
          <a:ext cx="7832610" cy="4096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["age", "city"])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3FDBEC7C-D3DE-423F-9EE8-36661A4975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67101"/>
              </p:ext>
            </p:extLst>
          </p:nvPr>
        </p:nvGraphicFramePr>
        <p:xfrm>
          <a:off x="854188" y="2924175"/>
          <a:ext cx="7832610" cy="20193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01930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93814" y="2943514"/>
            <a:ext cx="1759061" cy="19806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44CC5AD-3A13-4C79-8846-964B9E87A364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FF2BC043-1F0B-4F13-9C47-79764314D6B1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292A4CEE-64F5-4846-B721-8305D7004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3089602"/>
              </p:ext>
            </p:extLst>
          </p:nvPr>
        </p:nvGraphicFramePr>
        <p:xfrm>
          <a:off x="854188" y="3720465"/>
          <a:ext cx="7832610" cy="188577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74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7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88577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데이터가 존재하지 않는 열을 추가하면 해당 열에는 </a:t>
            </a:r>
            <a:r>
              <a:rPr lang="ko-KR" altLang="en-US" dirty="0" err="1"/>
              <a:t>NaN</a:t>
            </a:r>
            <a:r>
              <a:rPr lang="ko-KR" altLang="en-US" dirty="0"/>
              <a:t> 값들 추가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99266" y="3818023"/>
            <a:ext cx="3339509" cy="1686792"/>
          </a:xfrm>
          <a:prstGeom prst="rect">
            <a:avLst/>
          </a:prstGeom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3997297"/>
              </p:ext>
            </p:extLst>
          </p:nvPr>
        </p:nvGraphicFramePr>
        <p:xfrm>
          <a:off x="854188" y="2897505"/>
          <a:ext cx="7832610" cy="822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7463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79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columns = ["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first_name","last_name","age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"city", "debt"]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E078667-3E9B-4BE8-8E56-F1223E02B0F9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16FB68-09C8-4E3A-AC10-AAD96E84597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19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판다스란</a:t>
            </a:r>
            <a:r>
              <a:rPr lang="en-US" altLang="ko-KR"/>
              <a:t>?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데이터 추출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데이터</a:t>
            </a:r>
            <a:r>
              <a:rPr lang="en-US" altLang="ko-KR" dirty="0"/>
              <a:t> </a:t>
            </a:r>
            <a:r>
              <a:rPr lang="ko-KR" altLang="en-US" dirty="0"/>
              <a:t>로딩</a:t>
            </a:r>
          </a:p>
          <a:p>
            <a:pPr lvl="1">
              <a:defRPr/>
            </a:pPr>
            <a:r>
              <a:rPr lang="en-US" altLang="ko-KR" dirty="0"/>
              <a:t>excel-comp-data.xlsx </a:t>
            </a:r>
            <a:r>
              <a:rPr lang="ko-KR" altLang="en-US" dirty="0"/>
              <a:t>데이터로 실습 진행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44F43AA-C199-4C4D-AC02-4E0A420232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499" y="2723459"/>
            <a:ext cx="8001000" cy="23907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5A67640-4DA3-4D65-9C65-AC2A844CC869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5938D7-5B3D-4F28-AECB-75B614C2D777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데이터</a:t>
            </a:r>
            <a:r>
              <a:rPr lang="en-US" altLang="ko-KR"/>
              <a:t> </a:t>
            </a:r>
            <a:r>
              <a:rPr lang="ko-KR" altLang="en-US"/>
              <a:t>로딩</a:t>
            </a:r>
          </a:p>
          <a:p>
            <a:pPr lvl="1">
              <a:defRPr/>
            </a:pPr>
            <a:r>
              <a:rPr lang="en-US" altLang="ko-KR"/>
              <a:t>xlsx</a:t>
            </a:r>
            <a:r>
              <a:rPr lang="ko-KR" altLang="en-US"/>
              <a:t> 형태 데이터를 호출</a:t>
            </a:r>
          </a:p>
          <a:p>
            <a:pPr lvl="2">
              <a:defRPr/>
            </a:pPr>
            <a:r>
              <a:rPr lang="en-US" altLang="ko-KR"/>
              <a:t>openpyxl </a:t>
            </a:r>
            <a:r>
              <a:rPr lang="ko-KR" altLang="en-US"/>
              <a:t>모듈을 설치</a:t>
            </a:r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r>
              <a:rPr lang="en-US" altLang="ko-KR"/>
              <a:t>read_excel </a:t>
            </a:r>
            <a:r>
              <a:rPr lang="ko-KR" altLang="en-US"/>
              <a:t>함수로 엑셀 데이터 호출</a:t>
            </a:r>
          </a:p>
          <a:p>
            <a:pPr lvl="3">
              <a:defRPr/>
            </a:pPr>
            <a:r>
              <a:rPr lang="ko-KR" altLang="en-US"/>
              <a:t>파일이 C 드라이브 [source]-[ch04] 폴더에 있다고 가정</a:t>
            </a:r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6679354"/>
              </p:ext>
            </p:extLst>
          </p:nvPr>
        </p:nvGraphicFramePr>
        <p:xfrm>
          <a:off x="854188" y="3019355"/>
          <a:ext cx="7832610" cy="4096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!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conda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install --y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openpyxl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54187" y="3616181"/>
            <a:ext cx="7260660" cy="344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0">
              <a:buNone/>
              <a:defRPr/>
            </a:pPr>
            <a:r>
              <a:rPr lang="en-US" altLang="ko-KR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[TIP] </a:t>
            </a:r>
            <a:r>
              <a:rPr lang="ko-KR" altLang="en-US" sz="1700" b="1" spc="-100">
                <a:solidFill>
                  <a:schemeClr val="accent4"/>
                </a:solidFill>
              </a:rPr>
              <a:t>콘솔 명령어는 앞에 </a:t>
            </a:r>
            <a:r>
              <a:rPr lang="en-US" altLang="ko-KR" sz="1700" b="1" spc="-100">
                <a:solidFill>
                  <a:schemeClr val="accent4"/>
                </a:solidFill>
              </a:rPr>
              <a:t>‘!’</a:t>
            </a:r>
            <a:r>
              <a:rPr lang="ko-KR" altLang="en-US" sz="1700" b="1" spc="-100">
                <a:solidFill>
                  <a:schemeClr val="accent4"/>
                </a:solidFill>
              </a:rPr>
              <a:t>를 붙여 실행시킨다</a:t>
            </a:r>
            <a:r>
              <a:rPr lang="en-US" altLang="ko-KR" sz="1700" b="1" spc="-100">
                <a:solidFill>
                  <a:schemeClr val="accent4"/>
                </a:solidFill>
              </a:rPr>
              <a:t>.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751063"/>
              </p:ext>
            </p:extLst>
          </p:nvPr>
        </p:nvGraphicFramePr>
        <p:xfrm>
          <a:off x="854188" y="5038301"/>
          <a:ext cx="7832610" cy="822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  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pandas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모듈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호출</a:t>
                      </a:r>
                      <a:endParaRPr lang="en-US" altLang="ko-KR" sz="1600" b="0" spc="0" dirty="0">
                        <a:solidFill>
                          <a:srgbClr val="1E7452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np   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모듈</a:t>
                      </a:r>
                      <a:r>
                        <a:rPr lang="en-US" altLang="ko-KR" sz="1600" b="0" spc="0" dirty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 dirty="0" err="1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호출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pd.read_excel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("c:/source/ch04/excel-comp-data.xlsx")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6163D30-35FB-407B-9BC8-E6E2403E10EE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DDB061C2-1B1B-448B-B31E-EA9B94E78A4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61800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353070" cy="5156840"/>
          </a:xfrm>
        </p:spPr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열 이름을 사용한 데이터 추출</a:t>
            </a:r>
          </a:p>
          <a:p>
            <a:pPr lvl="1">
              <a:defRPr/>
            </a:pPr>
            <a:r>
              <a:rPr lang="en-US" altLang="ko-KR" dirty="0"/>
              <a:t>head</a:t>
            </a:r>
            <a:r>
              <a:rPr lang="ko-KR" altLang="en-US" dirty="0"/>
              <a:t>와 </a:t>
            </a:r>
            <a:r>
              <a:rPr lang="en-US" altLang="ko-KR" dirty="0"/>
              <a:t>tail </a:t>
            </a:r>
            <a:r>
              <a:rPr lang="ko-KR" altLang="en-US" dirty="0"/>
              <a:t>함수 </a:t>
            </a:r>
            <a:r>
              <a:rPr lang="en-US" altLang="ko-KR" dirty="0"/>
              <a:t>:</a:t>
            </a:r>
            <a:r>
              <a:rPr lang="ko-KR" altLang="en-US" dirty="0"/>
              <a:t> 처음 </a:t>
            </a:r>
            <a:r>
              <a:rPr lang="en-US" altLang="ko-KR" dirty="0"/>
              <a:t>n</a:t>
            </a:r>
            <a:r>
              <a:rPr lang="ko-KR" altLang="en-US" dirty="0"/>
              <a:t>개 행이나 마지막 </a:t>
            </a:r>
            <a:r>
              <a:rPr lang="en-US" altLang="ko-KR" dirty="0"/>
              <a:t>n</a:t>
            </a:r>
            <a:r>
              <a:rPr lang="ko-KR" altLang="en-US" dirty="0"/>
              <a:t>개 행 호출</a:t>
            </a:r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763505"/>
              </p:ext>
            </p:extLst>
          </p:nvPr>
        </p:nvGraphicFramePr>
        <p:xfrm>
          <a:off x="854188" y="2534490"/>
          <a:ext cx="7832610" cy="38218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4339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df.head(5)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26435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62903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df.head(3).T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75120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C1923A2-3CE8-4583-B87C-BE93A687D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0180" y="2989858"/>
            <a:ext cx="6139632" cy="11428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F56BED6D-5D93-4A32-947A-7A340C3C2D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0180" y="4624192"/>
            <a:ext cx="3572577" cy="17321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FB75DC4-013D-4331-BF37-8246C3D7C0E0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76FA7E8-94D9-4196-9444-1ABEA8CEED8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23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열 이름을 리스트 형태로 넣어 호출</a:t>
            </a:r>
          </a:p>
          <a:p>
            <a:pPr lvl="2">
              <a:defRPr/>
            </a:pPr>
            <a:r>
              <a:rPr lang="ko-KR" altLang="en-US"/>
              <a:t>가장 일반적인 호출 방법</a:t>
            </a:r>
          </a:p>
          <a:p>
            <a:pPr lvl="2">
              <a:defRPr/>
            </a:pPr>
            <a:r>
              <a:rPr lang="ko-KR" altLang="en-US"/>
              <a:t>문자형 열 이름을 하나만 넣으면 값이 시리즈 객체로 반환됨</a:t>
            </a:r>
          </a:p>
          <a:p>
            <a:pPr lvl="2">
              <a:defRPr/>
            </a:pPr>
            <a:r>
              <a:rPr lang="ko-KR" altLang="en-US"/>
              <a:t>열 이름을 여러 개 넣으면 데이터프레임 객체로 반환됨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54188" y="4064826"/>
          <a:ext cx="7258403" cy="155130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81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07659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df[["account", "street", "state"]].head(3)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14165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36586" y="4483996"/>
            <a:ext cx="3994855" cy="111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F611E6D-80B1-4254-969F-2AF411C48FD5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C9D5077-DF27-42EA-A5E9-616805C75A4B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행 번호를 사용한 데이터 추출</a:t>
            </a:r>
          </a:p>
          <a:p>
            <a:pPr lvl="1">
              <a:defRPr/>
            </a:pPr>
            <a:r>
              <a:rPr lang="ko-KR" altLang="en-US" dirty="0"/>
              <a:t>인덱스 번호로 호출</a:t>
            </a:r>
          </a:p>
          <a:p>
            <a:pPr lvl="2">
              <a:defRPr/>
            </a:pPr>
            <a:r>
              <a:rPr lang="ko-KR" altLang="en-US" dirty="0"/>
              <a:t>기존의 리스트나 </a:t>
            </a:r>
            <a:r>
              <a:rPr lang="ko-KR" altLang="en-US" dirty="0" err="1"/>
              <a:t>넘파이</a:t>
            </a:r>
            <a:r>
              <a:rPr lang="ko-KR" altLang="en-US" dirty="0"/>
              <a:t> 배열</a:t>
            </a:r>
            <a:r>
              <a:rPr lang="en-US" altLang="ko-KR" dirty="0"/>
              <a:t>(</a:t>
            </a:r>
            <a:r>
              <a:rPr lang="en-US" altLang="ko-KR" dirty="0" err="1"/>
              <a:t>ndarray</a:t>
            </a:r>
            <a:r>
              <a:rPr lang="en-US" altLang="ko-KR" dirty="0"/>
              <a:t>)</a:t>
            </a:r>
            <a:r>
              <a:rPr lang="ko-KR" altLang="en-US" dirty="0"/>
              <a:t> 인덱싱과 동일</a:t>
            </a:r>
          </a:p>
          <a:p>
            <a:pPr lvl="1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7523233"/>
              </p:ext>
            </p:extLst>
          </p:nvPr>
        </p:nvGraphicFramePr>
        <p:xfrm>
          <a:off x="854188" y="3082816"/>
          <a:ext cx="7727837" cy="124262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823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959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df[:3]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7DEE1213-CCDB-4CEB-857E-14B84ED69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50" y="3523146"/>
            <a:ext cx="5829300" cy="751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67EDB0-86EB-414A-8D13-8AC7FFFE1A96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0EDD063-3725-487D-867D-EA28C290973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행과 열을 모두 사용한 데이터 추출</a:t>
            </a:r>
          </a:p>
          <a:p>
            <a:pPr lvl="1">
              <a:defRPr/>
            </a:pPr>
            <a:r>
              <a:rPr lang="ko-KR" altLang="en-US" dirty="0"/>
              <a:t>위의 두 가지 방법</a:t>
            </a:r>
            <a:r>
              <a:rPr lang="en-US" altLang="ko-KR" dirty="0"/>
              <a:t>(</a:t>
            </a:r>
            <a:r>
              <a:rPr lang="ko-KR" altLang="en-US" dirty="0"/>
              <a:t>열 이름과 행 번호</a:t>
            </a:r>
            <a:r>
              <a:rPr lang="en-US" altLang="ko-KR" dirty="0"/>
              <a:t>)</a:t>
            </a:r>
            <a:r>
              <a:rPr lang="ko-KR" altLang="en-US" dirty="0"/>
              <a:t> 함께 사용</a:t>
            </a:r>
          </a:p>
          <a:p>
            <a:pPr lvl="1">
              <a:defRPr/>
            </a:pPr>
            <a:r>
              <a:rPr lang="ko-KR" altLang="en-US" dirty="0"/>
              <a:t>데이터의 일정 부분을 사각형 형태로 </a:t>
            </a:r>
            <a:r>
              <a:rPr lang="ko-KR" altLang="en-US" dirty="0" err="1"/>
              <a:t>잘라냄</a:t>
            </a: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6836602"/>
              </p:ext>
            </p:extLst>
          </p:nvPr>
        </p:nvGraphicFramePr>
        <p:xfrm>
          <a:off x="942798" y="3263535"/>
          <a:ext cx="7744000" cy="124262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8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313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df[["name","street"]][:2]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40906" y="3737311"/>
            <a:ext cx="2731144" cy="749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6187A45-3D73-457F-8ADF-CBEEAEEADE06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5C7FE48-1FEA-4C43-8256-679AC452763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2849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loc</a:t>
            </a:r>
            <a:r>
              <a:rPr lang="ko-KR" altLang="en-US"/>
              <a:t> 함수 </a:t>
            </a:r>
            <a:r>
              <a:rPr lang="en-US" altLang="ko-KR"/>
              <a:t>:</a:t>
            </a:r>
            <a:r>
              <a:rPr lang="ko-KR" altLang="en-US"/>
              <a:t> 인덱스 이름과 열 이름으로 데이터 추출</a:t>
            </a:r>
          </a:p>
          <a:p>
            <a:pPr lvl="2">
              <a:defRPr/>
            </a:pPr>
            <a:r>
              <a:rPr lang="ko-KR" altLang="en-US"/>
              <a:t>인덱스를 </a:t>
            </a:r>
            <a:r>
              <a:rPr lang="en-US" altLang="ko-KR"/>
              <a:t>0</a:t>
            </a:r>
            <a:r>
              <a:rPr lang="ko-KR" altLang="en-US"/>
              <a:t>부터 시작하는 숫자 아닌 다른 값으로 변경 가능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76593"/>
              </p:ext>
            </p:extLst>
          </p:nvPr>
        </p:nvGraphicFramePr>
        <p:xfrm>
          <a:off x="854188" y="3010182"/>
          <a:ext cx="7832610" cy="217628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df.index = df["account"]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 df["account"]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df.head()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5332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252" y="3829948"/>
            <a:ext cx="5978172" cy="13209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5D3FE788-EC53-49DE-BBBD-09F86395894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AEE8B75-463B-428B-8642-2BDB3CEA72FF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87235"/>
              </p:ext>
            </p:extLst>
          </p:nvPr>
        </p:nvGraphicFramePr>
        <p:xfrm>
          <a:off x="854188" y="1964971"/>
          <a:ext cx="7684420" cy="124262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1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33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df.loc[[211829,320563],["name","street"]]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6678" y="2376795"/>
            <a:ext cx="2605890" cy="82037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29790" y="3231550"/>
            <a:ext cx="7684420" cy="39557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인덱스 대신 특정 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account 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번호를 넣어 해당 번호의 값을 나타냄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525569"/>
              </p:ext>
            </p:extLst>
          </p:nvPr>
        </p:nvGraphicFramePr>
        <p:xfrm>
          <a:off x="854188" y="3790596"/>
          <a:ext cx="7684420" cy="2386963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1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33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df.loc[205217:,["name","street"]]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9773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36678" y="4211826"/>
            <a:ext cx="2905753" cy="1949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9790" y="6177560"/>
            <a:ext cx="8063656" cy="39278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인덱스 번호가 항상 정렬되어 있지 않아 처음 저장된 순서대로 출력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C05C10E2-0545-4BD9-9737-5DFDD6D4A63D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6BF27DA-14C5-43CE-A8AA-DECD2CF77545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70421593"/>
              </p:ext>
            </p:extLst>
          </p:nvPr>
        </p:nvGraphicFramePr>
        <p:xfrm>
          <a:off x="854188" y="2970388"/>
          <a:ext cx="7832610" cy="2775019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df.iloc[:10, :3]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6537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r>
              <a:rPr lang="en-US" altLang="ko-KR"/>
              <a:t>iloc</a:t>
            </a:r>
            <a:r>
              <a:rPr lang="ko-KR" altLang="en-US"/>
              <a:t> 함수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 </a:t>
            </a:r>
            <a:r>
              <a:rPr lang="ko-KR" altLang="en-US"/>
              <a:t>인덱스 번호로만 데이터 호출</a:t>
            </a:r>
          </a:p>
          <a:p>
            <a:pPr lvl="2">
              <a:defRPr/>
            </a:pPr>
            <a:r>
              <a:rPr lang="en-US" altLang="ko-KR"/>
              <a:t>‘index location’</a:t>
            </a:r>
            <a:r>
              <a:rPr lang="ko-KR" altLang="en-US"/>
              <a:t>의 약자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4698" y="3391810"/>
            <a:ext cx="4391025" cy="23526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8B32F876-8791-479C-9D68-993C8B30C38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19FA7AF-E454-4FC2-8675-B0F66194ED6D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29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 </a:t>
            </a:r>
            <a:r>
              <a:rPr lang="ko-KR" altLang="en-US"/>
              <a:t>판다스의 개념</a:t>
            </a:r>
          </a:p>
          <a:p>
            <a:pPr lvl="1">
              <a:defRPr/>
            </a:pPr>
            <a:r>
              <a:rPr lang="ko-KR" altLang="en-US"/>
              <a:t>판다스</a:t>
            </a:r>
            <a:r>
              <a:rPr lang="en-US" altLang="ko-KR"/>
              <a:t>(pandas) : </a:t>
            </a:r>
            <a:r>
              <a:rPr lang="ko-KR" altLang="en-US"/>
              <a:t>파이썬의 데이터 분석 라이브러리</a:t>
            </a:r>
          </a:p>
          <a:p>
            <a:pPr lvl="2">
              <a:defRPr/>
            </a:pPr>
            <a:r>
              <a:rPr lang="ko-KR" altLang="en-US"/>
              <a:t>데이터 테이블</a:t>
            </a:r>
            <a:r>
              <a:rPr lang="en-US" altLang="ko-KR"/>
              <a:t>(data table)</a:t>
            </a:r>
            <a:r>
              <a:rPr lang="ko-KR" altLang="en-US"/>
              <a:t>을 다루는 도구</a:t>
            </a:r>
          </a:p>
          <a:p>
            <a:pPr lvl="1">
              <a:defRPr/>
            </a:pPr>
            <a:r>
              <a:rPr lang="ko-KR" altLang="en-US"/>
              <a:t>기본적으로 넘파이를 사용</a:t>
            </a:r>
          </a:p>
          <a:p>
            <a:pPr lvl="2">
              <a:defRPr/>
            </a:pPr>
            <a:r>
              <a:rPr lang="ko-KR" altLang="en-US"/>
              <a:t>넘파이</a:t>
            </a:r>
            <a:r>
              <a:rPr lang="en-US" altLang="ko-KR"/>
              <a:t> :  </a:t>
            </a:r>
            <a:r>
              <a:rPr lang="ko-KR" altLang="en-US"/>
              <a:t>파이썬에서 배열을 다루는 최적의 라이브러리</a:t>
            </a:r>
          </a:p>
          <a:p>
            <a:pPr lvl="2">
              <a:defRPr/>
            </a:pPr>
            <a:r>
              <a:rPr lang="ko-KR" altLang="en-US"/>
              <a:t>판다스는 넘파이를 효율적으로 사용하기 위해 인덱싱</a:t>
            </a:r>
            <a:r>
              <a:rPr lang="en-US" altLang="ko-KR"/>
              <a:t>,</a:t>
            </a:r>
            <a:r>
              <a:rPr lang="ko-KR" altLang="en-US"/>
              <a:t> 연산</a:t>
            </a:r>
            <a:r>
              <a:rPr lang="en-US" altLang="ko-KR"/>
              <a:t>,</a:t>
            </a:r>
            <a:r>
              <a:rPr lang="ko-KR" altLang="en-US"/>
              <a:t> 전처리 등 다양한 함수 제공</a:t>
            </a:r>
          </a:p>
          <a:p>
            <a:pPr lvl="1">
              <a:defRPr/>
            </a:pPr>
            <a:endParaRPr lang="ko-KR" altLang="en-US" spc="-10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2D1163-30FA-4A54-A8BD-AB1BC08E709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15760B1-0640-4FC3-8258-39448C571D05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en-US" altLang="ko-KR" dirty="0"/>
              <a:t>loc, </a:t>
            </a:r>
            <a:r>
              <a:rPr lang="en-US" altLang="ko-KR" dirty="0" err="1"/>
              <a:t>iloc</a:t>
            </a:r>
            <a:r>
              <a:rPr lang="en-US" altLang="ko-KR" dirty="0"/>
              <a:t> </a:t>
            </a:r>
            <a:r>
              <a:rPr lang="ko-KR" altLang="en-US" dirty="0"/>
              <a:t>함수를 사용한 데이터 추출</a:t>
            </a:r>
          </a:p>
          <a:p>
            <a:pPr lvl="1">
              <a:defRPr/>
            </a:pPr>
            <a:r>
              <a:rPr lang="en-US" altLang="ko-KR" dirty="0" err="1"/>
              <a:t>reset_index</a:t>
            </a:r>
            <a:r>
              <a:rPr lang="ko-KR" altLang="en-US" dirty="0"/>
              <a:t> 함수로 새로운 인덱스 할당된 객체 생성</a:t>
            </a:r>
          </a:p>
          <a:p>
            <a:pPr lvl="2">
              <a:defRPr/>
            </a:pPr>
            <a:r>
              <a:rPr lang="ko-KR" altLang="en-US" dirty="0"/>
              <a:t>인덱스 이름이나 인덱스 중 편한 방법을 사용</a:t>
            </a:r>
          </a:p>
          <a:p>
            <a:pPr lvl="2">
              <a:defRPr/>
            </a:pPr>
            <a:endParaRPr lang="ko-KR" altLang="en-US" dirty="0"/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2F0F10C3-1659-41BD-B763-6D670255E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189367"/>
              </p:ext>
            </p:extLst>
          </p:nvPr>
        </p:nvGraphicFramePr>
        <p:xfrm>
          <a:off x="854188" y="2970388"/>
          <a:ext cx="7832610" cy="338596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6594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df.reset_index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72001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AB18CA4-ADD3-4873-969D-37E218CEB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49" y="3650498"/>
            <a:ext cx="4485275" cy="27058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02DA0C5-5F8D-4F7D-AC8F-5833A6657FA3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AE14EDC1-B39C-4FBC-976F-5CF75AD4BA9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 dirty="0"/>
              <a:t>6.</a:t>
            </a:r>
            <a:r>
              <a:rPr lang="ko-KR" altLang="en-US" dirty="0"/>
              <a:t> </a:t>
            </a:r>
            <a:r>
              <a:rPr lang="en-US" altLang="ko-KR" dirty="0"/>
              <a:t>drop</a:t>
            </a:r>
            <a:r>
              <a:rPr lang="ko-KR" altLang="en-US" dirty="0"/>
              <a:t> 함수</a:t>
            </a:r>
          </a:p>
          <a:p>
            <a:pPr lvl="1">
              <a:defRPr/>
            </a:pPr>
            <a:r>
              <a:rPr lang="en-US" altLang="ko-KR" dirty="0"/>
              <a:t>drop</a:t>
            </a:r>
            <a:r>
              <a:rPr lang="ko-KR" altLang="en-US" dirty="0"/>
              <a:t> 함수 </a:t>
            </a:r>
            <a:r>
              <a:rPr lang="en-US" altLang="ko-KR" dirty="0"/>
              <a:t>:</a:t>
            </a:r>
            <a:r>
              <a:rPr lang="ko-KR" altLang="en-US" dirty="0"/>
              <a:t> 특정 열이나 행을 삭제한 객체를 반환</a:t>
            </a:r>
          </a:p>
          <a:p>
            <a:pPr lvl="2">
              <a:defRPr/>
            </a:pP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0D354D14-CEE9-4CF7-AE42-2B7907649B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5475071"/>
              </p:ext>
            </p:extLst>
          </p:nvPr>
        </p:nvGraphicFramePr>
        <p:xfrm>
          <a:off x="854188" y="2970388"/>
          <a:ext cx="7832610" cy="167545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811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df_new.drop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(1).head()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4017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13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31AF87EB-EB73-4526-86F6-04E3EEFD9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467" y="3377747"/>
            <a:ext cx="6493281" cy="11869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F18DC31-7E47-4B6C-BCAC-C521DF3504D5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07DD269-A3DE-4991-8CD6-3E4C168641B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697778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데이터 추출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5207D14F-797B-4FF0-B10D-EB3A74577F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98158"/>
              </p:ext>
            </p:extLst>
          </p:nvPr>
        </p:nvGraphicFramePr>
        <p:xfrm>
          <a:off x="854188" y="1523930"/>
          <a:ext cx="7832610" cy="4096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df_new.drop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2EEC492E-4917-49FD-8A6D-2A3404D8AB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8313822"/>
              </p:ext>
            </p:extLst>
          </p:nvPr>
        </p:nvGraphicFramePr>
        <p:xfrm>
          <a:off x="854188" y="1933575"/>
          <a:ext cx="7832610" cy="40964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df_new.drop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inplace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=True)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="" xmlns:a16="http://schemas.microsoft.com/office/drawing/2014/main" id="{476BE4EC-760B-42A2-A8FB-4F2649D716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7241962"/>
              </p:ext>
            </p:extLst>
          </p:nvPr>
        </p:nvGraphicFramePr>
        <p:xfrm>
          <a:off x="854188" y="2343220"/>
          <a:ext cx="7832610" cy="38404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29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3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3021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df_new.drop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("account", axis=1)  </a:t>
                      </a:r>
                      <a:r>
                        <a:rPr lang="en-US" altLang="ko-KR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# account </a:t>
                      </a:r>
                      <a:r>
                        <a:rPr lang="ko-KR" altLang="en-US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열 제거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df_new.drop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(["account", "name"], axis=1) </a:t>
                      </a:r>
                      <a:r>
                        <a:rPr lang="en-US" altLang="ko-KR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# account, name </a:t>
                      </a:r>
                      <a:r>
                        <a:rPr lang="ko-KR" altLang="en-US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열 제거</a:t>
                      </a:r>
                      <a:endParaRPr lang="en-US" altLang="ko-KR" sz="1600" b="0" spc="0" dirty="0">
                        <a:solidFill>
                          <a:srgbClr val="00B05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4404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16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CB0C375B-E414-466C-AE05-4D2DBF15D5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2549" y="2978397"/>
            <a:ext cx="4948238" cy="298011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1784AFFD-F5F4-4695-B489-C1F7078A5092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CD19DA72-B8AE-472C-89ED-9C54F83C805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1748703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그룹별 집계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220779" cy="5156840"/>
          </a:xfrm>
        </p:spPr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그룹별 집계의 개념</a:t>
            </a:r>
          </a:p>
          <a:p>
            <a:pPr lvl="1">
              <a:defRPr/>
            </a:pPr>
            <a:r>
              <a:rPr lang="ko-KR" altLang="en-US" dirty="0"/>
              <a:t>그룹별 집계</a:t>
            </a:r>
            <a:r>
              <a:rPr lang="en-US" altLang="ko-KR" dirty="0"/>
              <a:t>(</a:t>
            </a:r>
            <a:r>
              <a:rPr lang="en-US" altLang="ko-KR" dirty="0" err="1"/>
              <a:t>groupby</a:t>
            </a:r>
            <a:r>
              <a:rPr lang="en-US" altLang="ko-KR" dirty="0"/>
              <a:t>) : </a:t>
            </a:r>
            <a:r>
              <a:rPr lang="ko-KR" altLang="en-US" dirty="0"/>
              <a:t>데이터로부터 동일한 객체를</a:t>
            </a:r>
            <a:r>
              <a:rPr lang="en-US" altLang="ko-KR" dirty="0"/>
              <a:t> </a:t>
            </a:r>
            <a:r>
              <a:rPr lang="ko-KR" altLang="en-US" dirty="0"/>
              <a:t>가진 데이터만 따로 뽑아 기술통계 데이터를</a:t>
            </a:r>
            <a:r>
              <a:rPr lang="en-US" altLang="ko-KR" dirty="0"/>
              <a:t> </a:t>
            </a:r>
            <a:r>
              <a:rPr lang="ko-KR" altLang="en-US" dirty="0"/>
              <a:t>추출</a:t>
            </a:r>
          </a:p>
          <a:p>
            <a:pPr lvl="2">
              <a:defRPr/>
            </a:pPr>
            <a:r>
              <a:rPr lang="ko-KR" altLang="en-US" dirty="0"/>
              <a:t>엑셀의 </a:t>
            </a:r>
            <a:r>
              <a:rPr lang="ko-KR" altLang="en-US" dirty="0" err="1"/>
              <a:t>피봇테이블</a:t>
            </a:r>
            <a:r>
              <a:rPr lang="en-US" altLang="ko-KR" dirty="0"/>
              <a:t>(pivot table)</a:t>
            </a:r>
            <a:r>
              <a:rPr lang="ko-KR" altLang="en-US" dirty="0"/>
              <a:t> 기능과 </a:t>
            </a:r>
            <a:r>
              <a:rPr lang="ko-KR" altLang="en-US" dirty="0" err="1"/>
              <a:t>비슷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예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반 수학 점수의 원본 데이터</a:t>
            </a:r>
            <a:r>
              <a:rPr lang="en-US" altLang="ko-KR" dirty="0"/>
              <a:t>(raw data)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가지고 있을 때 해당 데이터에서 </a:t>
            </a:r>
          </a:p>
          <a:p>
            <a:pPr lvl="3">
              <a:defRPr/>
            </a:pPr>
            <a:r>
              <a:rPr lang="ko-KR" altLang="en-US" dirty="0"/>
              <a:t>같은 성별을 가진 학생들의 평균 점수를 구하거나</a:t>
            </a:r>
          </a:p>
          <a:p>
            <a:pPr lvl="3">
              <a:defRPr/>
            </a:pPr>
            <a:r>
              <a:rPr lang="ko-KR" altLang="en-US" dirty="0"/>
              <a:t>50점 이상을 받은 학생의 수를 구함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849DAEF-533E-4D3C-B4DC-E773AD095019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9311140-4CD6-494F-9732-2F6F38ABF594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370709" cy="5156840"/>
          </a:xfrm>
        </p:spPr>
        <p:txBody>
          <a:bodyPr/>
          <a:lstStyle/>
          <a:p>
            <a:pPr lvl="1">
              <a:defRPr/>
            </a:pPr>
            <a:r>
              <a:rPr lang="en-US" altLang="ko-KR" dirty="0" err="1"/>
              <a:t>groupby</a:t>
            </a:r>
            <a:r>
              <a:rPr lang="ko-KR" altLang="en-US" dirty="0"/>
              <a:t> 명령어는 분할</a:t>
            </a:r>
            <a:r>
              <a:rPr lang="en-US" altLang="ko-KR" dirty="0"/>
              <a:t>→</a:t>
            </a:r>
            <a:r>
              <a:rPr lang="ko-KR" altLang="en-US" dirty="0"/>
              <a:t>적용</a:t>
            </a:r>
            <a:r>
              <a:rPr lang="en-US" altLang="ko-KR" dirty="0"/>
              <a:t>→</a:t>
            </a:r>
            <a:r>
              <a:rPr lang="ko-KR" altLang="en-US" dirty="0"/>
              <a:t>결합 과정을 거침</a:t>
            </a:r>
          </a:p>
          <a:p>
            <a:pPr lvl="2">
              <a:defRPr/>
            </a:pPr>
            <a:r>
              <a:rPr lang="ko-KR" altLang="en-US" dirty="0"/>
              <a:t>분할</a:t>
            </a:r>
            <a:r>
              <a:rPr lang="en-US" altLang="ko-KR" dirty="0"/>
              <a:t>(split) : </a:t>
            </a:r>
            <a:r>
              <a:rPr lang="en-US" altLang="ko-KR" dirty="0" err="1"/>
              <a:t>같은</a:t>
            </a:r>
            <a:r>
              <a:rPr lang="en-US" altLang="ko-KR" dirty="0"/>
              <a:t> </a:t>
            </a:r>
            <a:r>
              <a:rPr lang="en-US" altLang="ko-KR" dirty="0" err="1"/>
              <a:t>종류의</a:t>
            </a:r>
            <a:r>
              <a:rPr lang="en-US" altLang="ko-KR" dirty="0"/>
              <a:t> </a:t>
            </a:r>
            <a:r>
              <a:rPr lang="en-US" altLang="ko-KR" dirty="0" err="1"/>
              <a:t>데이터끼리</a:t>
            </a:r>
            <a:r>
              <a:rPr lang="en-US" altLang="ko-KR" dirty="0"/>
              <a:t> </a:t>
            </a:r>
            <a:r>
              <a:rPr lang="en-US" altLang="ko-KR" dirty="0" err="1"/>
              <a:t>나누는</a:t>
            </a:r>
            <a:r>
              <a:rPr lang="en-US" altLang="ko-KR" dirty="0"/>
              <a:t> </a:t>
            </a:r>
            <a:r>
              <a:rPr lang="en-US" altLang="ko-KR" dirty="0" err="1"/>
              <a:t>기능</a:t>
            </a:r>
            <a:r>
              <a:rPr lang="ko-KR" altLang="en-US" dirty="0"/>
              <a:t> </a:t>
            </a:r>
          </a:p>
          <a:p>
            <a:pPr marL="1485720" lvl="2" indent="-34272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en-US" altLang="ko-KR" dirty="0" err="1"/>
              <a:t>적용</a:t>
            </a:r>
            <a:r>
              <a:rPr lang="en-US" altLang="ko-KR" dirty="0"/>
              <a:t>(apply) : </a:t>
            </a:r>
            <a:r>
              <a:rPr lang="en-US" altLang="ko-KR" dirty="0" err="1"/>
              <a:t>데이터</a:t>
            </a:r>
            <a:r>
              <a:rPr lang="en-US" altLang="ko-KR" dirty="0"/>
              <a:t> </a:t>
            </a:r>
            <a:r>
              <a:rPr lang="en-US" altLang="ko-KR" dirty="0" err="1"/>
              <a:t>블록마다</a:t>
            </a:r>
            <a:r>
              <a:rPr lang="ko-KR" altLang="en-US" dirty="0"/>
              <a:t> </a:t>
            </a:r>
            <a:r>
              <a:rPr kumimoji="0" lang="en-US" altLang="ko-KR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Calibri"/>
              </a:rPr>
              <a:t>sum, count, mean 등</a:t>
            </a:r>
            <a:r>
              <a:rPr lang="en-US" altLang="ko-KR" dirty="0"/>
              <a:t> </a:t>
            </a:r>
            <a:r>
              <a:rPr lang="en-US" altLang="ko-KR" dirty="0" err="1"/>
              <a:t>연산</a:t>
            </a:r>
            <a:r>
              <a:rPr lang="en-US" altLang="ko-KR" dirty="0"/>
              <a:t> </a:t>
            </a:r>
            <a:r>
              <a:rPr lang="en-US" altLang="ko-KR" dirty="0" err="1"/>
              <a:t>적용</a:t>
            </a:r>
            <a:r>
              <a:rPr lang="en-US" altLang="ko-KR" dirty="0"/>
              <a:t> </a:t>
            </a:r>
          </a:p>
          <a:p>
            <a:pPr lvl="2">
              <a:defRPr/>
            </a:pPr>
            <a:r>
              <a:rPr lang="en-US" altLang="ko-KR" dirty="0" err="1"/>
              <a:t>결합</a:t>
            </a:r>
            <a:r>
              <a:rPr lang="en-US" altLang="ko-KR" dirty="0"/>
              <a:t>(combine) : </a:t>
            </a:r>
            <a:r>
              <a:rPr lang="en-US" altLang="ko-KR" dirty="0" err="1"/>
              <a:t>연산</a:t>
            </a:r>
            <a:r>
              <a:rPr lang="en-US" altLang="ko-KR" dirty="0"/>
              <a:t> </a:t>
            </a:r>
            <a:r>
              <a:rPr lang="en-US" altLang="ko-KR" dirty="0" err="1"/>
              <a:t>함수가</a:t>
            </a:r>
            <a:r>
              <a:rPr lang="en-US" altLang="ko-KR" dirty="0"/>
              <a:t> </a:t>
            </a:r>
            <a:r>
              <a:rPr lang="en-US" altLang="ko-KR" dirty="0" err="1"/>
              <a:t>적용된</a:t>
            </a:r>
            <a:r>
              <a:rPr lang="en-US" altLang="ko-KR" dirty="0"/>
              <a:t> 각 </a:t>
            </a:r>
            <a:r>
              <a:rPr lang="en-US" altLang="ko-KR" dirty="0" err="1"/>
              <a:t>블록들을</a:t>
            </a:r>
            <a:r>
              <a:rPr lang="en-US" altLang="ko-KR" dirty="0"/>
              <a:t> 합</a:t>
            </a:r>
            <a:r>
              <a:rPr lang="ko-KR" altLang="en-US" dirty="0"/>
              <a:t>침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3593" y="3479956"/>
            <a:ext cx="6550815" cy="22604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567AFB40-5C2B-4B61-B4C4-355F1FBB61A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2D1598A5-B924-4F08-9918-D2AA835194B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그룹별 집계 사용하기</a:t>
            </a:r>
          </a:p>
          <a:p>
            <a:pPr marL="742950" lvl="1" indent="0">
              <a:buNone/>
              <a:defRPr/>
            </a:pPr>
            <a:r>
              <a:rPr lang="en-US" altLang="ko-KR" b="1" dirty="0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2.1 </a:t>
            </a:r>
            <a:r>
              <a:rPr lang="ko-KR" altLang="en-US" b="1" dirty="0">
                <a:solidFill>
                  <a:schemeClr val="dk2"/>
                </a:solidFill>
                <a:effectLst/>
                <a:latin typeface="맑은 고딕"/>
                <a:ea typeface="+mn-ea"/>
                <a:cs typeface="+mn-cs"/>
              </a:rPr>
              <a:t>그룹별 집계의 기본형</a:t>
            </a:r>
          </a:p>
          <a:p>
            <a:pPr marL="742950" lvl="1" indent="0">
              <a:buNone/>
              <a:defRPr/>
            </a:pPr>
            <a:endParaRPr lang="ko-KR" altLang="en-US" dirty="0"/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7C0A2D58-F817-430C-B482-AE0A1867E3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5005638"/>
              </p:ext>
            </p:extLst>
          </p:nvPr>
        </p:nvGraphicFramePr>
        <p:xfrm>
          <a:off x="854188" y="2604006"/>
          <a:ext cx="7832610" cy="30175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9174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9151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 </a:t>
                      </a:r>
                      <a:r>
                        <a:rPr lang="en-US" altLang="ko-KR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# pandas </a:t>
                      </a:r>
                      <a:r>
                        <a:rPr lang="ko-KR" altLang="en-US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모듈 호출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</a:t>
                      </a:r>
                      <a:r>
                        <a:rPr lang="en-US" altLang="ko-KR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np # </a:t>
                      </a:r>
                      <a:r>
                        <a:rPr lang="en-US" altLang="ko-KR" sz="1600" b="0" spc="0" dirty="0" err="1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600" b="0" spc="0" dirty="0">
                          <a:solidFill>
                            <a:srgbClr val="00B050"/>
                          </a:solidFill>
                          <a:latin typeface="Cascadia Code"/>
                          <a:cs typeface="Cascadia Code"/>
                        </a:rPr>
                        <a:t>모듈 호출</a:t>
                      </a:r>
                      <a:endParaRPr lang="en-US" altLang="ko-KR" sz="1600" b="0" spc="0" dirty="0">
                        <a:solidFill>
                          <a:srgbClr val="00B05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600" b="0" spc="0" dirty="0">
                        <a:solidFill>
                          <a:srgbClr val="00B05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ipl_data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{'Team': ['Riders', 'Riders', 'Devils', 'Devils',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Kings','kings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'Kings', 'Kings', 'Riders', 'Royals', 'Royals', 'Riders'],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'Rank': [1, 2, 2, 3, 3,4 ,1 ,1,2 , 4,1,2],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'Year': [2014, 2015, 2014, 2015, 2014, 2015, 2016, 2017, 2016, 2014, 2015, 2017],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'Points':[876,789,863,673,741,812,756,788,694,701,804,690]}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ipl_data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B44E341-92C9-46B1-95E9-94C880AA50A5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AC2178C-EA51-4C00-834E-68C1E68B8ECC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CFA1292B-6EDC-451E-9FB6-1996740E9B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2526347"/>
              </p:ext>
            </p:extLst>
          </p:nvPr>
        </p:nvGraphicFramePr>
        <p:xfrm>
          <a:off x="854188" y="1527681"/>
          <a:ext cx="7832610" cy="301785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31762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8008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17857">
                <a:tc>
                  <a:txBody>
                    <a:bodyPr/>
                    <a:lstStyle/>
                    <a:p>
                      <a:pPr marL="0" marR="0" lvl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dirty="0">
                        <a:solidFill>
                          <a:schemeClr val="dk2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47478" y="1556256"/>
            <a:ext cx="1730704" cy="2949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3C7CEBFF-A0D9-4737-B4E5-C4443D677BA1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FAA2F1C5-8B45-400A-A920-7805930D3B47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928457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7201437"/>
              </p:ext>
            </p:extLst>
          </p:nvPr>
        </p:nvGraphicFramePr>
        <p:xfrm>
          <a:off x="854188" y="1964971"/>
          <a:ext cx="7832610" cy="220796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df.groupby("Team")["Points"].sum()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Team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Devils </a:t>
                      </a:r>
                      <a:r>
                        <a:rPr lang="en-US" altLang="ko-KR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1536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2285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Riders     3049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Royals </a:t>
                      </a:r>
                      <a:r>
                        <a:rPr lang="en-US" altLang="ko-KR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1505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 </a:t>
                      </a:r>
                      <a:r>
                        <a:rPr lang="ko-KR" altLang="en-US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6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812</a:t>
                      </a: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Points, </a:t>
                      </a: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12805" y="4645518"/>
            <a:ext cx="4543425" cy="1238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72D070AD-09C3-4170-B114-8BED47D26A6E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57D7F86-E5E2-4C2F-AA89-5DDA12C3F03C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sz="2300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2.2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멀티 인덱스</a:t>
            </a:r>
            <a:r>
              <a:rPr kumimoji="0" lang="en-US" altLang="ko-KR" sz="2300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 </a:t>
            </a:r>
            <a:r>
              <a:rPr kumimoji="0" lang="ko-KR" altLang="en-US" sz="2300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그룹별 집계</a:t>
            </a:r>
          </a:p>
          <a:p>
            <a:pPr lvl="1">
              <a:defRPr/>
            </a:pPr>
            <a:r>
              <a:rPr lang="ko-KR" altLang="en-US" dirty="0"/>
              <a:t>한 개 이상의 열을 기준으로 그룹별 집계를 실행</a:t>
            </a:r>
          </a:p>
          <a:p>
            <a:pPr marL="1485720" lvl="2" indent="-34272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lang="ko-KR" altLang="en-US" dirty="0"/>
              <a:t>리스트를 사용하여 여러 개의 열 이름을 </a:t>
            </a:r>
            <a:r>
              <a:rPr kumimoji="0" lang="ko-KR" altLang="en-US" sz="2000" b="0" i="0" u="none" strike="noStrike" kern="1200" cap="none" spc="0" normalizeH="0" baseline="0" dirty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기준으로 </a:t>
            </a:r>
            <a:r>
              <a:rPr lang="ko-KR" altLang="en-US" dirty="0"/>
              <a:t>넣으면 </a:t>
            </a:r>
            <a:br>
              <a:rPr lang="ko-KR" altLang="en-US" dirty="0"/>
            </a:br>
            <a:r>
              <a:rPr lang="ko-KR" altLang="en-US" dirty="0"/>
              <a:t>여러 열이 키 값이 되어 결과 출력</a:t>
            </a:r>
          </a:p>
          <a:p>
            <a:pPr lvl="2">
              <a:defRPr/>
            </a:pPr>
            <a:r>
              <a:rPr lang="ko-KR" altLang="en-US" dirty="0"/>
              <a:t>계층적 인덱스</a:t>
            </a:r>
            <a:r>
              <a:rPr lang="en-US" altLang="ko-KR" dirty="0"/>
              <a:t>(hierarchical index) 형</a:t>
            </a:r>
            <a:r>
              <a:rPr lang="ko-KR" altLang="en-US" dirty="0"/>
              <a:t>태</a:t>
            </a:r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D6DF818-97DC-4E47-A8E8-FC373E38BC85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0DFB1D4-0665-4392-B5F0-4FD15DFCCF9B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39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 spc="0"/>
              <a:t>데이터프레임</a:t>
            </a:r>
            <a:r>
              <a:rPr lang="en-US" altLang="ko-KR" spc="0"/>
              <a:t>(DataFrame) : </a:t>
            </a:r>
            <a:r>
              <a:rPr lang="ko-KR" altLang="en-US" spc="0"/>
              <a:t>데이터 테이블 전체 객체</a:t>
            </a:r>
          </a:p>
          <a:p>
            <a:pPr lvl="1">
              <a:defRPr/>
            </a:pPr>
            <a:r>
              <a:rPr lang="ko-KR" altLang="en-US" spc="-100"/>
              <a:t>시리즈</a:t>
            </a:r>
            <a:r>
              <a:rPr lang="en-US" altLang="ko-KR" spc="-100"/>
              <a:t>(Series) : </a:t>
            </a:r>
            <a:r>
              <a:rPr lang="ko-KR" altLang="en-US" spc="-100"/>
              <a:t>각 열 데이터를 다루는 객체</a:t>
            </a:r>
          </a:p>
          <a:p>
            <a:pPr marL="1600200" lvl="3" indent="0">
              <a:buNone/>
              <a:defRPr/>
            </a:pPr>
            <a:endParaRPr lang="ko-KR" altLang="en-US" b="1" spc="-100">
              <a:solidFill>
                <a:schemeClr val="accent4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57223" y="2397637"/>
            <a:ext cx="8029574" cy="33147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0713" y="5891936"/>
            <a:ext cx="8326085" cy="605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0">
              <a:buNone/>
              <a:defRPr/>
            </a:pPr>
            <a:r>
              <a:rPr lang="en-US" altLang="ko-KR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[TIP] </a:t>
            </a:r>
            <a:r>
              <a:rPr lang="ko-KR" altLang="en-US" sz="1700" b="1" spc="-100">
                <a:solidFill>
                  <a:schemeClr val="accent4"/>
                </a:solidFill>
              </a:rPr>
              <a:t>시리즈 </a:t>
            </a:r>
            <a:r>
              <a:rPr lang="en-US" altLang="ko-KR" sz="1700" b="1" spc="-100">
                <a:solidFill>
                  <a:schemeClr val="accent4"/>
                </a:solidFill>
              </a:rPr>
              <a:t>:</a:t>
            </a:r>
          </a:p>
          <a:p>
            <a:pPr marL="228600" lvl="0" indent="0">
              <a:buNone/>
              <a:defRPr/>
            </a:pPr>
            <a:r>
              <a:rPr lang="ko-KR" altLang="en-US" sz="1700" b="1" spc="-100">
                <a:solidFill>
                  <a:schemeClr val="accent4"/>
                </a:solidFill>
              </a:rPr>
              <a:t>리스트</a:t>
            </a:r>
            <a:r>
              <a:rPr lang="en-US" altLang="ko-KR" sz="1700" b="1" spc="-100">
                <a:solidFill>
                  <a:schemeClr val="accent4"/>
                </a:solidFill>
              </a:rPr>
              <a:t>,</a:t>
            </a:r>
            <a:r>
              <a:rPr lang="ko-KR" altLang="en-US" sz="1700" b="1" spc="-100">
                <a:solidFill>
                  <a:schemeClr val="accent4"/>
                </a:solidFill>
              </a:rPr>
              <a:t> 튜플, 넘파이 배열의 1차원 자료구조로</a:t>
            </a:r>
            <a:r>
              <a:rPr lang="en-US" altLang="ko-KR" sz="1700" b="1" spc="-100">
                <a:solidFill>
                  <a:schemeClr val="accent4"/>
                </a:solidFill>
              </a:rPr>
              <a:t>,</a:t>
            </a:r>
            <a:r>
              <a:rPr lang="ko-KR" altLang="en-US" sz="1700" b="1" spc="-100">
                <a:solidFill>
                  <a:schemeClr val="accent4"/>
                </a:solidFill>
              </a:rPr>
              <a:t> 데이터프레임의 한 행이나 열을 의미한다.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4D54B0D-00BB-4877-BCF9-DDFFD0390127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A58C637-B9E9-4582-B948-56E9513B60C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8499617"/>
              </p:ext>
            </p:extLst>
          </p:nvPr>
        </p:nvGraphicFramePr>
        <p:xfrm>
          <a:off x="854188" y="1964971"/>
          <a:ext cx="7832610" cy="38404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 = df.groupby(["Team", "Year"])["Points"].sum()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Team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ko-KR" altLang="en-US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Year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Devils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2014    863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ko-KR" altLang="en-US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2015    679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2014   741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2016    756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2017    788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Riders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2014    876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ko-KR" altLang="en-US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2015    789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2016    694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2017    690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Royals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2014   701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2015    804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2015    812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Points,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2B113E8-F3B7-48B2-9D63-B22DF9E6E488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DF5F92A-3B56-4B29-9BB0-18954A5A1A7A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멀티 인덱스</a:t>
            </a:r>
          </a:p>
          <a:p>
            <a:pPr lvl="1">
              <a:defRPr/>
            </a:pPr>
            <a:r>
              <a:rPr lang="ko-KR" altLang="en-US"/>
              <a:t>한 개 이상의 열로 그룹별 집계 수행하면 여러 열이 모두 인덱스로 반환됨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12267947"/>
              </p:ext>
            </p:extLst>
          </p:nvPr>
        </p:nvGraphicFramePr>
        <p:xfrm>
          <a:off x="854188" y="2832805"/>
          <a:ext cx="7832610" cy="3611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4128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79132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 = df.groupby(["Team", "Year"])["Points"].sum()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multi_groupby.index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MultiIndex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([('Devils', 2014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('Devils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', 2015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'Kings', 2014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'Kings', 2016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'Kings', 2017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'Riders', 2014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'Riders', 2015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'Riders', 2016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'Riders',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2017),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('Royals', 2014),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'Royals', 2015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(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'kings', 2015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)],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                names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=['Team', 'Year'])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3FCAECC-47B2-4C5B-98E2-2F202D1AE73C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EAC61EB-4D53-4369-9722-3FD283E2A05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9038328"/>
              </p:ext>
            </p:extLst>
          </p:nvPr>
        </p:nvGraphicFramePr>
        <p:xfrm>
          <a:off x="854188" y="1558078"/>
          <a:ext cx="7870712" cy="443512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1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89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ulti_groupby["Devils":"Kings"]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Team 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Year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Devils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2014   863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2015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673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2014   741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2016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756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2017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788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Points,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multi_groupby.unstack()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92419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1733" y="4090036"/>
            <a:ext cx="2212573" cy="19031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99EF8F4-C74F-44C0-BB76-F4744EE1067C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6D964C9-9162-4723-877B-70E566050E7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9957270"/>
              </p:ext>
            </p:extLst>
          </p:nvPr>
        </p:nvGraphicFramePr>
        <p:xfrm>
          <a:off x="854188" y="1568732"/>
          <a:ext cx="7560022" cy="370148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3053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32948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multi_groupby.swaplevel().sort_index()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Year Team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2014 Devils  863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Kings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741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Riders  876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Royals  701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2015 Devils  673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Riders  789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Royals  804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kings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812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2016 Kings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756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Riders  694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2017 Kings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788</a:t>
                      </a:r>
                    </a:p>
                    <a:p>
                      <a:pPr lvl="1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Riders  690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Points,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9790" y="5270217"/>
            <a:ext cx="8063656" cy="741964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swaplevel 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함수로 인덱스 간 레벨을 변경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sort_index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함수로 첫 번째 인덱스를 기준으로 데이터 재정렬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081ACF9-713F-44A3-9226-860852F4B2FD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7FCF99C-F82F-47C1-AF3A-91902C3FEA1C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43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5284685"/>
              </p:ext>
            </p:extLst>
          </p:nvPr>
        </p:nvGraphicFramePr>
        <p:xfrm>
          <a:off x="854188" y="1558078"/>
          <a:ext cx="7727837" cy="3973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784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999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multi_groupby.sum(level=0)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Team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Devils 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1536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ko-KR" altLang="en-US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2285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Riders 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3049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Royals   1505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kings 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ko-KR" altLang="en-US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dirty="0" smtClean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812</a:t>
                      </a:r>
                      <a:endParaRPr lang="en-US" altLang="ko-KR" sz="15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Name: Points, </a:t>
                      </a:r>
                      <a:r>
                        <a:rPr lang="en-US" altLang="ko-KR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multi_groupby.sum(level=1)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832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latin typeface="Cascadia Code"/>
                          <a:cs typeface="Cascadia Code"/>
                        </a:rPr>
                        <a:t>Year</a:t>
                      </a:r>
                      <a:endParaRPr lang="ko-KR" altLang="en-US" sz="1500" dirty="0"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2014    3181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2015    3078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2016    1450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2017    1478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latin typeface="Cascadia Code"/>
                          <a:cs typeface="Cascadia Code"/>
                        </a:rPr>
                        <a:t>Name</a:t>
                      </a: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: </a:t>
                      </a:r>
                      <a:r>
                        <a:rPr lang="ko-KR" altLang="en-US" sz="1500" dirty="0" err="1">
                          <a:latin typeface="Cascadia Code"/>
                          <a:cs typeface="Cascadia Code"/>
                        </a:rPr>
                        <a:t>Points</a:t>
                      </a: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dirty="0" err="1"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ko-KR" altLang="en-US" sz="1500" dirty="0"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9790" y="5652268"/>
            <a:ext cx="8063656" cy="394201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각 레벨에 별도의 연산함수를 적용할 수 있음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ED3BDDE-0EA7-42F6-95C3-6A79FB27D77C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BAD38E48-2EB0-415F-8468-0D60D27AEF5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그룹화된 상태</a:t>
            </a:r>
          </a:p>
          <a:p>
            <a:pPr lvl="1">
              <a:defRPr/>
            </a:pPr>
            <a:r>
              <a:rPr lang="ko-KR" altLang="en-US"/>
              <a:t>그룹화된</a:t>
            </a:r>
            <a:r>
              <a:rPr lang="en-US" altLang="ko-KR"/>
              <a:t>(grouped)</a:t>
            </a:r>
            <a:r>
              <a:rPr lang="ko-KR" altLang="en-US"/>
              <a:t> 상태 </a:t>
            </a:r>
            <a:r>
              <a:rPr lang="en-US" altLang="ko-KR"/>
              <a:t>:</a:t>
            </a:r>
            <a:r>
              <a:rPr lang="ko-KR" altLang="en-US"/>
              <a:t> 분할</a:t>
            </a:r>
            <a:r>
              <a:rPr lang="en-US" altLang="ko-KR"/>
              <a:t>→</a:t>
            </a:r>
            <a:r>
              <a:rPr lang="ko-KR" altLang="en-US"/>
              <a:t>적용</a:t>
            </a:r>
            <a:r>
              <a:rPr lang="en-US" altLang="ko-KR"/>
              <a:t>→</a:t>
            </a:r>
            <a:r>
              <a:rPr lang="ko-KR" altLang="en-US"/>
              <a:t>결합 중에서 </a:t>
            </a:r>
            <a:br>
              <a:rPr lang="ko-KR" altLang="en-US"/>
            </a:br>
            <a:r>
              <a:rPr lang="ko-KR" altLang="en-US"/>
              <a:t>분할까지만 이루어진 상태</a:t>
            </a:r>
          </a:p>
          <a:p>
            <a:pPr lvl="1">
              <a:defRPr/>
            </a:pPr>
            <a:r>
              <a:rPr lang="en-US" altLang="ko-KR"/>
              <a:t>get_group </a:t>
            </a:r>
            <a:r>
              <a:rPr lang="ko-KR" altLang="en-US"/>
              <a:t>함수 </a:t>
            </a:r>
            <a:r>
              <a:rPr lang="en-US" altLang="ko-KR"/>
              <a:t>:</a:t>
            </a:r>
            <a:r>
              <a:rPr lang="ko-KR" altLang="en-US"/>
              <a:t> 해당 키 값을 기준으로 분할된 데이터프레임 객체를 확인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1421028"/>
              </p:ext>
            </p:extLst>
          </p:nvPr>
        </p:nvGraphicFramePr>
        <p:xfrm>
          <a:off x="854188" y="3918847"/>
          <a:ext cx="7832610" cy="20131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 = df.groupby("Team")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grouped.get_group("Riders")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43407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dirty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4869" y="4502322"/>
            <a:ext cx="2210723" cy="142971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3631BCF-A2B4-43FF-8ABD-7D869ECCFD7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328C3669-417D-4310-BC00-8FA652EB5E0A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3.1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집계</a:t>
            </a:r>
          </a:p>
          <a:p>
            <a:pPr lvl="1">
              <a:defRPr/>
            </a:pPr>
            <a:r>
              <a:rPr lang="ko-KR" altLang="en-US" dirty="0"/>
              <a:t>집계</a:t>
            </a:r>
            <a:r>
              <a:rPr lang="en-US" altLang="ko-KR" dirty="0"/>
              <a:t>(aggregation)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요약된</a:t>
            </a:r>
            <a:r>
              <a:rPr lang="en-US" altLang="ko-KR" dirty="0"/>
              <a:t> </a:t>
            </a:r>
            <a:r>
              <a:rPr lang="ko-KR" altLang="en-US" dirty="0"/>
              <a:t>통계 정보를 추출</a:t>
            </a:r>
          </a:p>
          <a:p>
            <a:pPr lvl="1">
              <a:defRPr/>
            </a:pPr>
            <a:r>
              <a:rPr lang="en-US" altLang="ko-KR" dirty="0" err="1"/>
              <a:t>agg</a:t>
            </a:r>
            <a:r>
              <a:rPr lang="ko-KR" altLang="en-US" dirty="0"/>
              <a:t> 함수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min, </a:t>
            </a:r>
            <a:r>
              <a:rPr lang="ko-KR" altLang="en-US" dirty="0" err="1"/>
              <a:t>넘파이</a:t>
            </a:r>
            <a:r>
              <a:rPr lang="ko-KR" altLang="en-US" dirty="0"/>
              <a:t> </a:t>
            </a:r>
            <a:r>
              <a:rPr lang="en-US" altLang="ko-KR" dirty="0"/>
              <a:t>mean </a:t>
            </a:r>
            <a:r>
              <a:rPr lang="ko-KR" altLang="en-US" dirty="0"/>
              <a:t>등 기존 함수 그대로 적용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4523A2E-1AD7-4ACF-99C9-3A2AB52A7ED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1226CB8-2891-4AE2-820E-07B9112B9E0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891930"/>
              </p:ext>
            </p:extLst>
          </p:nvPr>
        </p:nvGraphicFramePr>
        <p:xfrm>
          <a:off x="854188" y="1890990"/>
          <a:ext cx="7870712" cy="211903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1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89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759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grouped.agg(min)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4144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1016" y="2311787"/>
            <a:ext cx="1600409" cy="1666503"/>
          </a:xfrm>
          <a:prstGeom prst="rect">
            <a:avLst/>
          </a:prstGeom>
        </p:spPr>
      </p:pic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24EEB6B2-9845-4701-8E72-30CC6BFB0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2474705"/>
              </p:ext>
            </p:extLst>
          </p:nvPr>
        </p:nvGraphicFramePr>
        <p:xfrm>
          <a:off x="854187" y="4010026"/>
          <a:ext cx="7870713" cy="226483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1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896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38632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grouped.agg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np.mean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2619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12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953EAB3C-97D8-40EC-8556-17AB3540B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1016" y="4588930"/>
            <a:ext cx="2314575" cy="16478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0BD9E0F-A1D7-415E-833B-3BF55EE0ECF3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B2EE3F0-05DC-4062-B2AC-7812ECD58A2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3.2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변환</a:t>
            </a:r>
          </a:p>
          <a:p>
            <a:pPr lvl="1">
              <a:defRPr/>
            </a:pPr>
            <a:r>
              <a:rPr lang="ko-KR" altLang="en-US" dirty="0"/>
              <a:t>변환</a:t>
            </a:r>
            <a:r>
              <a:rPr lang="en-US" altLang="ko-KR" dirty="0"/>
              <a:t>(transformation) : </a:t>
            </a:r>
            <a:r>
              <a:rPr lang="ko-KR" altLang="en-US" dirty="0"/>
              <a:t>해당 정보를 변환</a:t>
            </a:r>
          </a:p>
          <a:p>
            <a:pPr lvl="1">
              <a:defRPr/>
            </a:pPr>
            <a:r>
              <a:rPr lang="ko-KR" altLang="en-US" dirty="0"/>
              <a:t>키 </a:t>
            </a:r>
            <a:r>
              <a:rPr lang="ko-KR" altLang="en-US" dirty="0" err="1"/>
              <a:t>값별로</a:t>
            </a:r>
            <a:r>
              <a:rPr lang="ko-KR" altLang="en-US" dirty="0"/>
              <a:t> 요약된 정보가 아닌 개별 데이터 변환 지원</a:t>
            </a:r>
          </a:p>
          <a:p>
            <a:pPr lvl="1">
              <a:defRPr/>
            </a:pPr>
            <a:r>
              <a:rPr lang="ko-KR" altLang="en-US" dirty="0"/>
              <a:t>적용 시점에서는 그룹화된 상태의 값으로 적용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313812-D0DB-48C9-9FB1-17C4A3F07A20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9941AD67-15F2-4C5F-B9A2-A724BD441001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06604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12" name="표 11">
            <a:extLst>
              <a:ext uri="{FF2B5EF4-FFF2-40B4-BE49-F238E27FC236}">
                <a16:creationId xmlns="" xmlns:a16="http://schemas.microsoft.com/office/drawing/2014/main" id="{6E60E05C-41A8-40DE-8962-1958F5DE9C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945211"/>
              </p:ext>
            </p:extLst>
          </p:nvPr>
        </p:nvGraphicFramePr>
        <p:xfrm>
          <a:off x="854188" y="1890990"/>
          <a:ext cx="7889762" cy="434026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420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0555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38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grouped.transform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(max)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095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13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148A7432-C628-4DFA-BECE-AB79FA279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15" y="2267079"/>
            <a:ext cx="1781175" cy="38766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DFBEB5B-863F-4C06-9894-BA05734282C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EA0232E-84AE-4289-97DF-D6F5AB4C94E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49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00522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시리즈 객체</a:t>
            </a:r>
          </a:p>
          <a:p>
            <a:pPr lvl="1">
              <a:defRPr/>
            </a:pPr>
            <a:r>
              <a:rPr lang="ko-KR" altLang="en-US"/>
              <a:t>시리즈 객체 </a:t>
            </a:r>
            <a:r>
              <a:rPr lang="en-US" altLang="ko-KR"/>
              <a:t>:</a:t>
            </a:r>
            <a:r>
              <a:rPr lang="ko-KR" altLang="en-US"/>
              <a:t> 피쳐 벡터</a:t>
            </a:r>
            <a:r>
              <a:rPr lang="en-US" altLang="ko-KR"/>
              <a:t>(feature vector)</a:t>
            </a:r>
            <a:r>
              <a:rPr lang="ko-KR" altLang="en-US"/>
              <a:t>와</a:t>
            </a:r>
            <a:r>
              <a:rPr lang="en-US" altLang="ko-KR"/>
              <a:t> </a:t>
            </a:r>
            <a:r>
              <a:rPr lang="ko-KR" altLang="en-US"/>
              <a:t>같은 개념</a:t>
            </a:r>
          </a:p>
          <a:p>
            <a:pPr lvl="2">
              <a:defRPr/>
            </a:pPr>
            <a:r>
              <a:rPr lang="ko-KR" altLang="en-US"/>
              <a:t>일반적으로 하나의 피쳐 데이터를 포함하는 형태</a:t>
            </a:r>
          </a:p>
          <a:p>
            <a:pPr lvl="2">
              <a:defRPr/>
            </a:pPr>
            <a:r>
              <a:rPr lang="ko-KR" altLang="en-US"/>
              <a:t>생성된 데이터프레임(DataFrame) 안에 포함될 수 있음</a:t>
            </a:r>
          </a:p>
          <a:p>
            <a:pPr lvl="2">
              <a:defRPr/>
            </a:pPr>
            <a:r>
              <a:rPr lang="ko-KR" altLang="en-US"/>
              <a:t>list, dict, ndarray 등 다양한 데이터 타입이 시리즈 객체 형태로 변환되기도 함</a:t>
            </a:r>
          </a:p>
          <a:p>
            <a:pPr lvl="2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71636" y="4314295"/>
            <a:ext cx="4733925" cy="19335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EC43F2C-EEAA-472B-91C6-7EEC4B6E9C1D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1A90E2F-6E36-4102-9177-009527B0B9E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="" xmlns:a16="http://schemas.microsoft.com/office/drawing/2014/main" id="{94A43AD6-22AD-4BB3-A90E-59327197CF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9533611"/>
              </p:ext>
            </p:extLst>
          </p:nvPr>
        </p:nvGraphicFramePr>
        <p:xfrm>
          <a:off x="854188" y="1890990"/>
          <a:ext cx="7899287" cy="45720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575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1353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4738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score = lambda x: (x -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x.mean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()) /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x.std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grouped.transform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(score)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58095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14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354EB9F-0746-469C-8AA4-7E396AD234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4456" y="2498725"/>
            <a:ext cx="2571750" cy="38957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C97F50E-7E37-4C81-9FD1-3A0DF6967FEE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10006C7-E684-4D50-9793-F7C41903DEC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71951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3.3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필터</a:t>
            </a:r>
            <a:endParaRPr kumimoji="0" lang="ko-KR" altLang="en-US" b="1" i="0" u="none" strike="noStrike" kern="1200" cap="none" spc="0" normalizeH="0" baseline="0">
              <a:solidFill>
                <a:srgbClr val="215C88"/>
              </a:solidFill>
              <a:latin typeface="맑은 고딕"/>
              <a:ea typeface="맑은 고딕"/>
              <a:cs typeface="맑은 고딕"/>
            </a:endParaRPr>
          </a:p>
          <a:p>
            <a:pPr lvl="1">
              <a:defRPr/>
            </a:pPr>
            <a:r>
              <a:rPr lang="ko-KR" altLang="en-US"/>
              <a:t>필터</a:t>
            </a:r>
            <a:r>
              <a:rPr lang="en-US" altLang="ko-KR"/>
              <a:t>(filter) : </a:t>
            </a:r>
            <a:r>
              <a:rPr lang="ko-KR" altLang="en-US"/>
              <a:t>특정 조건으로 데이터를 검색</a:t>
            </a:r>
          </a:p>
          <a:p>
            <a:pPr lvl="2">
              <a:defRPr/>
            </a:pPr>
            <a:r>
              <a:rPr lang="ko-KR" altLang="en-US"/>
              <a:t>주로 </a:t>
            </a:r>
            <a:r>
              <a:rPr lang="en-US" altLang="ko-KR"/>
              <a:t>filter</a:t>
            </a:r>
            <a:r>
              <a:rPr lang="ko-KR" altLang="en-US"/>
              <a:t> 함수 사용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7171682"/>
              </p:ext>
            </p:extLst>
          </p:nvPr>
        </p:nvGraphicFramePr>
        <p:xfrm>
          <a:off x="854188" y="2908110"/>
          <a:ext cx="7832610" cy="280128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df.groupby('Team').filter(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lambda x: len(x) &gt;= 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22216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9089" y="3496214"/>
            <a:ext cx="2103412" cy="220175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9315" y="5707493"/>
            <a:ext cx="8063656" cy="39491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x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는 분할된 상태에서 각각의 그룹화된 데이터프레임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FBB1C91-D6A8-4D4E-8972-0C7F6C8F43D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DA8352A7-91A1-4B7F-A550-3BB7AE0877BA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그룹별 집계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5286536"/>
              </p:ext>
            </p:extLst>
          </p:nvPr>
        </p:nvGraphicFramePr>
        <p:xfrm>
          <a:off x="854188" y="1890990"/>
          <a:ext cx="7804037" cy="334105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025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337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df.groupby('Team').filter(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lambda x: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x["Points"].max() &gt; 800)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51809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16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8789" y="2736872"/>
            <a:ext cx="1889809" cy="24970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9790" y="5233947"/>
            <a:ext cx="8063656" cy="74584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lambda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함수는 분할된 데이터프레임 전체를 매개변수로 받음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Points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열을 추출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35D1FA0-AADA-48E3-8967-F5D8A13B3267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5AA0A24-5370-4DA0-908A-F2946344600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병합과 연결</a:t>
            </a:r>
          </a:p>
        </p:txBody>
      </p:sp>
    </p:spTree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 dirty="0"/>
              <a:t>1.</a:t>
            </a:r>
            <a:r>
              <a:rPr lang="ko-KR" altLang="en-US" dirty="0"/>
              <a:t> 병합</a:t>
            </a:r>
          </a:p>
          <a:p>
            <a:pPr lvl="1">
              <a:defRPr/>
            </a:pPr>
            <a:r>
              <a:rPr lang="ko-KR" altLang="en-US" dirty="0"/>
              <a:t>병합</a:t>
            </a:r>
            <a:r>
              <a:rPr lang="en-US" altLang="ko-KR" dirty="0"/>
              <a:t>(merge)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두 개의 데이터를 특정 </a:t>
            </a:r>
            <a:r>
              <a:rPr lang="ko-KR" altLang="en-US" dirty="0" err="1"/>
              <a:t>기준한</a:t>
            </a:r>
            <a:r>
              <a:rPr lang="ko-KR" altLang="en-US" dirty="0"/>
              <a:t> 기준을 가지고 하나로 통합하는 작업</a:t>
            </a:r>
          </a:p>
          <a:p>
            <a:pPr lvl="1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E5436FFF-70F2-4484-BEBE-02C663223A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16855" y="2927676"/>
            <a:ext cx="6110288" cy="37937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CFB7163-3B86-4BBA-A920-6E2FBE55A66B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0510BE1E-89BF-4897-91F4-3FBED657E1C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/>
              <a:t>SQL</a:t>
            </a:r>
            <a:r>
              <a:rPr lang="ko-KR" altLang="en-US"/>
              <a:t>에서는 조인</a:t>
            </a:r>
            <a:r>
              <a:rPr lang="en-US" altLang="ko-KR"/>
              <a:t>(join)</a:t>
            </a:r>
            <a:r>
              <a:rPr lang="ko-KR" altLang="en-US"/>
              <a:t>이라는 표현을 더 많이 사용</a:t>
            </a:r>
          </a:p>
          <a:p>
            <a:pPr lvl="2">
              <a:defRPr/>
            </a:pPr>
            <a:r>
              <a:rPr lang="ko-KR" altLang="en-US"/>
              <a:t>내부 조인</a:t>
            </a:r>
            <a:r>
              <a:rPr lang="en-US" altLang="ko-KR"/>
              <a:t>(inner join) : 키 값을 기준으로</a:t>
            </a:r>
            <a:r>
              <a:rPr lang="ko-KR" altLang="en-US"/>
              <a:t> </a:t>
            </a:r>
            <a:r>
              <a:rPr lang="en-US" altLang="ko-KR"/>
              <a:t>두 테이블에 모두 존재하는 키 값의 행끼리 병합</a:t>
            </a:r>
          </a:p>
          <a:p>
            <a:pPr lvl="2">
              <a:defRPr/>
            </a:pPr>
            <a:r>
              <a:rPr lang="en-US" altLang="ko-KR"/>
              <a:t>완전 조인(full join) : 두 개의 테이블에서 각각의 행을 병합 </a:t>
            </a:r>
            <a:br>
              <a:rPr lang="en-US" altLang="ko-KR"/>
            </a:br>
            <a:r>
              <a:rPr lang="en-US" altLang="ko-KR"/>
              <a:t>두 테이블에서 동일한 키 값을 가진 행은 통합하고,</a:t>
            </a:r>
            <a:r>
              <a:rPr lang="ko-KR" altLang="en-US"/>
              <a:t> </a:t>
            </a:r>
            <a:br>
              <a:rPr lang="ko-KR" altLang="en-US"/>
            </a:br>
            <a:r>
              <a:rPr lang="en-US" altLang="ko-KR"/>
              <a:t>두 테이블 중 하나라도 키 값이 존재하지 않는다면 존재하는 쪽의 데이터만 남겨</a:t>
            </a:r>
            <a:r>
              <a:rPr lang="ko-KR" altLang="en-US"/>
              <a:t>둠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b="57710"/>
          <a:stretch>
            <a:fillRect/>
          </a:stretch>
        </p:blipFill>
        <p:spPr>
          <a:xfrm>
            <a:off x="2181225" y="4456591"/>
            <a:ext cx="4781550" cy="15791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24961982-943D-47CA-86A7-2009BF9557F2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CD0608F0-FC2A-42CD-9E7E-9C129629161B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/>
              <a:t>왼쪽 조인(left join) : 왼쪽 테이블의 값을 기준으로 같은 키 값을 소유하고 있는 행을 병합하고, 오른쪽 테이블에 해당 키 값이 존재하지 않는다면 해당 행은 삭제</a:t>
            </a:r>
          </a:p>
          <a:p>
            <a:pPr lvl="2">
              <a:defRPr/>
            </a:pPr>
            <a:r>
              <a:rPr lang="ko-KR" altLang="en-US"/>
              <a:t>오른쪽 조인(right join) : 오른쪽 테이블의 값을 기준으로 같은 키 값을 소유하고 있는 행을 병합하고, 왼쪽 테이블에 해당 키 값이 존재하지 않는다면 해당 행은 삭제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t="50000"/>
          <a:stretch>
            <a:fillRect/>
          </a:stretch>
        </p:blipFill>
        <p:spPr>
          <a:xfrm>
            <a:off x="2181224" y="4438095"/>
            <a:ext cx="4781550" cy="1866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A628DBE-F2CD-480A-9298-6571AE6D1D8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895FF91-0BD7-4F7D-AA8E-234A08A133D4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52352" y="1340427"/>
            <a:ext cx="8229598" cy="5156840"/>
          </a:xfrm>
        </p:spPr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1.1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 내부 조인</a:t>
            </a:r>
          </a:p>
          <a:p>
            <a:pPr lvl="1">
              <a:defRPr/>
            </a:pPr>
            <a:r>
              <a:rPr lang="ko-KR" altLang="en-US"/>
              <a:t>내부 조인</a:t>
            </a:r>
            <a:r>
              <a:rPr lang="en-US" altLang="ko-KR"/>
              <a:t>(inner</a:t>
            </a:r>
            <a:r>
              <a:rPr lang="ko-KR" altLang="en-US"/>
              <a:t> </a:t>
            </a:r>
            <a:r>
              <a:rPr lang="en-US" altLang="ko-KR"/>
              <a:t>join)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가장 기본적인 조인</a:t>
            </a:r>
          </a:p>
          <a:p>
            <a:pPr lvl="1">
              <a:defRPr/>
            </a:pPr>
            <a:r>
              <a:rPr lang="ko-KR" altLang="en-US"/>
              <a:t>집합으로 보면 양쪽의 교집합 데이터를 통합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4C918C4-5872-4F49-997C-1014450D858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ECBF0E08-56A9-4C8D-90B3-9AFF43619BD8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2D5CF7F0-1D61-4530-A8B2-19F84C1A2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285937"/>
              </p:ext>
            </p:extLst>
          </p:nvPr>
        </p:nvGraphicFramePr>
        <p:xfrm>
          <a:off x="854188" y="1451048"/>
          <a:ext cx="7832610" cy="45720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93899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 </a:t>
                      </a:r>
                      <a:r>
                        <a:rPr lang="en-US" altLang="ko-KR" sz="1600" b="0" spc="0" dirty="0">
                          <a:solidFill>
                            <a:srgbClr val="009900"/>
                          </a:solidFill>
                          <a:latin typeface="Cascadia Code"/>
                          <a:cs typeface="Cascadia Code"/>
                        </a:rPr>
                        <a:t># pandas </a:t>
                      </a:r>
                      <a:r>
                        <a:rPr lang="ko-KR" altLang="en-US" sz="1600" b="0" spc="0" dirty="0">
                          <a:solidFill>
                            <a:srgbClr val="009900"/>
                          </a:solidFill>
                          <a:latin typeface="Cascadia Code"/>
                          <a:cs typeface="Cascadia Code"/>
                        </a:rPr>
                        <a:t>모듈 호출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['1', '2', '3', '4', '5', '7', '8', '9', '10', '11'],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test_score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[51, 15, 15, 61, 16, 14, 15, 1, 61, 16]}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test_score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374103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E32AA4E-4340-44A2-8148-868DA681AF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9898" y="3433606"/>
            <a:ext cx="1387291" cy="24075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08C4BE2-E912-4B92-AAC2-535BF270C042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04DB06D-18B1-45FB-94B1-3C29902A8AB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97852"/>
      </p:ext>
    </p:extLst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2D5CF7F0-1D61-4530-A8B2-19F84C1A23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8123114"/>
              </p:ext>
            </p:extLst>
          </p:nvPr>
        </p:nvGraphicFramePr>
        <p:xfrm>
          <a:off x="854188" y="1451048"/>
          <a:ext cx="7832610" cy="44286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14263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['4', '5', '6', '7', '8’],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first_name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['Billy', 'Brian', 'Bran', 'Bryce', 'Betty’],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last_name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['Bonder', 'Black',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Balwner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'Brice',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Btisan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’]}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raw_data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first_name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last_name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263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D43AF61-2C70-4586-AFBE-A5419F604F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80853" y="3707787"/>
            <a:ext cx="2799378" cy="1920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BB5CCA4-9EC3-46D3-8FC1-12ED91E4BF5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8F4CB583-1016-43B9-ACBA-6EEAED917EA7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59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551124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시리즈 객체를 생성하면 세 가지 요소</a:t>
            </a:r>
            <a:r>
              <a:rPr lang="en-US" altLang="ko-KR"/>
              <a:t>(property)</a:t>
            </a:r>
            <a:r>
              <a:rPr lang="ko-KR" altLang="en-US"/>
              <a:t> 생성</a:t>
            </a:r>
          </a:p>
          <a:p>
            <a:pPr lvl="2">
              <a:defRPr/>
            </a:pPr>
            <a:r>
              <a:rPr lang="ko-KR" altLang="en-US"/>
              <a:t>데이터(data) : 기존 다른 객체처럼 값을 저장하는 요소</a:t>
            </a:r>
          </a:p>
          <a:p>
            <a:pPr lvl="2">
              <a:defRPr/>
            </a:pPr>
            <a:r>
              <a:rPr lang="ko-KR" altLang="en-US"/>
              <a:t>인덱스(index) : 항상 0부터 시작하고, 숫자로만 할당하는 값</a:t>
            </a:r>
          </a:p>
          <a:p>
            <a:pPr lvl="3">
              <a:defRPr/>
            </a:pPr>
            <a:r>
              <a:rPr lang="ko-KR" altLang="en-US"/>
              <a:t>시리즈 객체에서는 숫자</a:t>
            </a:r>
            <a:r>
              <a:rPr lang="en-US" altLang="ko-KR"/>
              <a:t>,</a:t>
            </a:r>
            <a:r>
              <a:rPr lang="ko-KR" altLang="en-US"/>
              <a:t> 문자열</a:t>
            </a:r>
            <a:r>
              <a:rPr lang="en-US" altLang="ko-KR"/>
              <a:t>,</a:t>
            </a:r>
            <a:r>
              <a:rPr lang="ko-KR" altLang="en-US"/>
              <a:t> 0 외의 값으로 시작하는 숫자, </a:t>
            </a:r>
            <a:br>
              <a:rPr lang="ko-KR" altLang="en-US"/>
            </a:br>
            <a:r>
              <a:rPr lang="ko-KR" altLang="en-US"/>
              <a:t>순서가 일정하지 않은 숫자를 입력할 수도 있음</a:t>
            </a:r>
          </a:p>
          <a:p>
            <a:pPr lvl="3">
              <a:defRPr/>
            </a:pPr>
            <a:r>
              <a:rPr lang="ko-KR" altLang="en-US"/>
              <a:t>시리즈 객체에서는 인덱스 값의 중복을 허용</a:t>
            </a:r>
          </a:p>
          <a:p>
            <a:pPr lvl="2">
              <a:defRPr/>
            </a:pPr>
            <a:r>
              <a:rPr lang="ko-KR" altLang="en-US"/>
              <a:t>데이터 타입</a:t>
            </a:r>
            <a:r>
              <a:rPr lang="en-US" altLang="ko-KR"/>
              <a:t>(data type) : 넘파이의 데이터 타입과 일치</a:t>
            </a:r>
          </a:p>
          <a:p>
            <a:pPr lvl="3">
              <a:defRPr/>
            </a:pPr>
            <a:r>
              <a:rPr lang="ko-KR" altLang="en-US"/>
              <a:t>판다스는 넘파이의 래퍼(wrapper) 라이브러리</a:t>
            </a:r>
          </a:p>
          <a:p>
            <a:pPr lvl="3">
              <a:defRPr/>
            </a:pPr>
            <a:r>
              <a:rPr lang="ko-KR" altLang="en-US"/>
              <a:t>넘파이의 모든 기능 지원하고 데이터 타입도 그대로 적용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6A61CEF-340B-40E8-81BB-493A95849756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21B95F6-F511-41E1-BCF8-FE542E08DF5E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 dirty="0" err="1"/>
              <a:t>subject_id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기준으로</a:t>
            </a:r>
            <a:r>
              <a:rPr lang="en-US" altLang="ko-KR" dirty="0"/>
              <a:t> </a:t>
            </a:r>
            <a:r>
              <a:rPr lang="ko-KR" altLang="en-US" dirty="0"/>
              <a:t>내부 조인을 수행</a:t>
            </a:r>
          </a:p>
          <a:p>
            <a:pPr lvl="2">
              <a:defRPr/>
            </a:pPr>
            <a:r>
              <a:rPr lang="ko-KR" altLang="en-US" dirty="0"/>
              <a:t>키 값 </a:t>
            </a:r>
            <a:r>
              <a:rPr lang="en-US" altLang="ko-KR" dirty="0" err="1"/>
              <a:t>subject_id</a:t>
            </a:r>
            <a:r>
              <a:rPr lang="en-US" altLang="ko-KR" dirty="0"/>
              <a:t> </a:t>
            </a:r>
            <a:r>
              <a:rPr lang="ko-KR" altLang="en-US" dirty="0"/>
              <a:t>열의</a:t>
            </a:r>
            <a:r>
              <a:rPr lang="en-US" altLang="ko-KR" dirty="0"/>
              <a:t> </a:t>
            </a:r>
            <a:r>
              <a:rPr lang="ko-KR" altLang="en-US" dirty="0"/>
              <a:t>값이 두 테이블 모두 존재해야 병합됨</a:t>
            </a:r>
          </a:p>
          <a:p>
            <a:pPr lvl="2"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3477432"/>
              </p:ext>
            </p:extLst>
          </p:nvPr>
        </p:nvGraphicFramePr>
        <p:xfrm>
          <a:off x="854188" y="2417690"/>
          <a:ext cx="7661162" cy="226471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4699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141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1238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pd.merge(left=df_left, right=df_right, how="inner", on='subject_id')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68559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43916" y="2965734"/>
            <a:ext cx="3636964" cy="1603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9790" y="4763294"/>
            <a:ext cx="8063656" cy="1098767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left, right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매개변수에 각 위치에 해당하는 데이터프레임 객체를 입력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how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에 조인 방법 </a:t>
            </a: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“inner”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를 문자열 타입으로 입력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on</a:t>
            </a:r>
            <a:r>
              <a:rPr lang="ko-KR" altLang="en-US" sz="1600" dirty="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에 병합의 기준이 되는 열 이름을 입력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9048553-1EB7-4185-84B9-6EBA9803AE36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6DD37C40-ABD1-4B03-AD78-712DD13FF8FC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04684" y="1450404"/>
            <a:ext cx="6945587" cy="279774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/>
          <a:lstStyle/>
          <a:p>
            <a:pPr>
              <a:lnSpc>
                <a:spcPct val="140000"/>
              </a:lnSpc>
              <a:defRPr/>
            </a:pPr>
            <a:r>
              <a:rPr lang="en-US" altLang="ko-KR" sz="2000" b="1" dirty="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[</a:t>
            </a:r>
            <a:r>
              <a:rPr lang="ko-KR" altLang="en-US" sz="2000" b="1" dirty="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하나 더 알기</a:t>
            </a:r>
            <a:r>
              <a:rPr lang="en-US" altLang="ko-KR" sz="2000" b="1" dirty="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]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 </a:t>
            </a:r>
            <a:r>
              <a:rPr lang="en-US" altLang="ko-KR" sz="2000" b="1" dirty="0" err="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left_on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과 </a:t>
            </a:r>
            <a:r>
              <a:rPr lang="ko-KR" altLang="en-US" sz="2000" b="1" dirty="0" err="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right_on</a:t>
            </a:r>
            <a:r>
              <a:rPr lang="ko-KR" altLang="en-US" sz="2000" b="1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 매개변수</a:t>
            </a:r>
          </a:p>
          <a:p>
            <a:pPr>
              <a:lnSpc>
                <a:spcPct val="140000"/>
              </a:lnSpc>
              <a:defRPr/>
            </a:pPr>
            <a:endParaRPr lang="ko-KR" altLang="en-US" sz="2000" b="1" dirty="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r>
              <a:rPr lang="ko-KR" altLang="en-US" b="0" spc="-100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왼쪽 테이블과 오른쪽 테이블의 키 값이 다른 경우</a:t>
            </a:r>
            <a:br>
              <a:rPr lang="ko-KR" altLang="en-US" b="0" spc="-100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</a:br>
            <a:r>
              <a:rPr lang="en-US" altLang="ko-KR" b="0" spc="-100" dirty="0" err="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left_on</a:t>
            </a:r>
            <a:r>
              <a:rPr lang="ko-KR" altLang="en-US" b="0" spc="-100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과 </a:t>
            </a:r>
            <a:r>
              <a:rPr lang="en-US" altLang="ko-KR" b="0" spc="-100" dirty="0" err="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right_on</a:t>
            </a:r>
            <a:r>
              <a:rPr lang="en-US" altLang="ko-KR" b="0" spc="-100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 </a:t>
            </a:r>
            <a:r>
              <a:rPr lang="ko-KR" altLang="en-US" b="0" spc="-100" dirty="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매개변수를 사용하여 각 테이블 키 값을 입력</a:t>
            </a: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 dirty="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 dirty="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 dirty="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4399633"/>
              </p:ext>
            </p:extLst>
          </p:nvPr>
        </p:nvGraphicFramePr>
        <p:xfrm>
          <a:off x="1645920" y="3248106"/>
          <a:ext cx="6440805" cy="5638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4408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.merge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(left=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right=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</a:p>
                    <a:p>
                      <a:pPr lvl="2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left_on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right_on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67C20ED6-7EA3-4855-9F63-4D4BF2EBF085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A3507E0-6014-48FB-9145-52C5268ACC7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61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1.2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왼쪽</a:t>
            </a: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조인</a:t>
            </a: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,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 오른쪽 조인</a:t>
            </a:r>
          </a:p>
          <a:p>
            <a:pPr lvl="1">
              <a:defRPr/>
            </a:pPr>
            <a:r>
              <a:rPr lang="ko-KR" altLang="en-US"/>
              <a:t>왼쪽 조인 </a:t>
            </a:r>
            <a:r>
              <a:rPr lang="en-US" altLang="ko-KR"/>
              <a:t>:</a:t>
            </a:r>
            <a:r>
              <a:rPr lang="ko-KR" altLang="en-US"/>
              <a:t> 왼쪽 테이블을 기준으로 데이터를 병합</a:t>
            </a:r>
          </a:p>
          <a:p>
            <a:pPr lvl="2">
              <a:defRPr/>
            </a:pPr>
            <a:r>
              <a:rPr lang="ko-KR" altLang="en-US"/>
              <a:t>오른쪽 테이블에 왼쪽 테이블에 있는 키 값이 존재하지 않는다면 </a:t>
            </a:r>
            <a:r>
              <a:rPr lang="en-US" altLang="ko-KR"/>
              <a:t>NaN으로 출력</a:t>
            </a:r>
          </a:p>
          <a:p>
            <a:pPr lvl="1">
              <a:defRPr/>
            </a:pPr>
            <a:r>
              <a:rPr lang="en-US" altLang="ko-KR"/>
              <a:t>오른쪽 조인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오른쪽 테이블 기준으로 데이터를 병합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D242513-0CC0-4706-AAEC-371523FA8F6A}"/>
              </a:ext>
            </a:extLst>
          </p:cNvPr>
          <p:cNvSpPr txBox="1"/>
          <p:nvPr/>
        </p:nvSpPr>
        <p:spPr>
          <a:xfrm>
            <a:off x="8553698" y="6515819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06495FA1-7DE7-431D-8A77-C32EA91CCE32}"/>
              </a:ext>
            </a:extLst>
          </p:cNvPr>
          <p:cNvSpPr txBox="1"/>
          <p:nvPr/>
        </p:nvSpPr>
        <p:spPr>
          <a:xfrm>
            <a:off x="8244408" y="6515819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62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0333933"/>
              </p:ext>
            </p:extLst>
          </p:nvPr>
        </p:nvGraphicFramePr>
        <p:xfrm>
          <a:off x="854187" y="4072519"/>
          <a:ext cx="7435626" cy="219341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0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2534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1562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pd.merge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</a:t>
                      </a:r>
                      <a:r>
                        <a:rPr lang="en-US" altLang="ko-KR" sz="1600" b="0" spc="0" dirty="0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600" b="0" spc="0" dirty="0" err="1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600" b="0" spc="0" dirty="0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on='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how='right')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37045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83595" y="4938614"/>
            <a:ext cx="2281238" cy="1219986"/>
          </a:xfrm>
          <a:prstGeom prst="rect">
            <a:avLst/>
          </a:prstGeom>
        </p:spPr>
      </p:pic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C75100DB-6D58-4EF4-80B8-4191F8FD92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3161303"/>
              </p:ext>
            </p:extLst>
          </p:nvPr>
        </p:nvGraphicFramePr>
        <p:xfrm>
          <a:off x="854188" y="1138455"/>
          <a:ext cx="7435625" cy="2949938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1028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2253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65712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pd.merge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600" b="0" spc="0" dirty="0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</a:t>
                      </a:r>
                      <a:r>
                        <a:rPr lang="en-US" altLang="ko-KR" sz="1600" b="0" spc="0" dirty="0" err="1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</a:t>
                      </a:r>
                      <a:r>
                        <a:rPr lang="en-US" altLang="ko-KR" sz="1600" b="0" spc="0" dirty="0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on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how='left')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2697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D0BAE078-7D6B-435B-B825-8DBE77FA2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595" y="1988676"/>
            <a:ext cx="2115365" cy="20213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4D8ADBF-C824-4284-85A2-C11273A1CF97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7C865B7-A644-4F94-9CB3-0BB029C4A3C2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63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881659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3709"/>
            <a:ext cx="8229598" cy="5156840"/>
          </a:xfrm>
        </p:spPr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1.3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Calibri"/>
              </a:rPr>
              <a:t>완전 조인</a:t>
            </a:r>
            <a:endParaRPr kumimoji="0" lang="ko-KR" altLang="en-US" b="1" i="0" u="none" strike="noStrike" kern="1200" cap="none" spc="0" normalizeH="0" baseline="0">
              <a:solidFill>
                <a:srgbClr val="215C88"/>
              </a:solidFill>
              <a:latin typeface="맑은 고딕"/>
              <a:ea typeface="맑은 고딕"/>
              <a:cs typeface="Calibri"/>
            </a:endParaRPr>
          </a:p>
          <a:p>
            <a:pPr lvl="1">
              <a:defRPr/>
            </a:pPr>
            <a:r>
              <a:rPr lang="ko-KR" altLang="en-US"/>
              <a:t>두 테이블의 합집합을 의미</a:t>
            </a:r>
          </a:p>
          <a:p>
            <a:pPr lvl="2">
              <a:defRPr/>
            </a:pPr>
            <a:r>
              <a:rPr lang="ko-KR" altLang="en-US"/>
              <a:t>양쪽에 같은 키 값이 있는 데이터는 합치고 나머지는</a:t>
            </a:r>
            <a:r>
              <a:rPr lang="en-US" altLang="ko-KR"/>
              <a:t> NaN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824874"/>
              </p:ext>
            </p:extLst>
          </p:nvPr>
        </p:nvGraphicFramePr>
        <p:xfrm>
          <a:off x="854188" y="2986094"/>
          <a:ext cx="7832610" cy="330109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43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4828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00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pd.merge(df_left, df_right, on='subject_id', how='outer')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96581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1701" y="3343096"/>
            <a:ext cx="2803106" cy="29017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C12621E-6116-4358-B242-80A0E380811D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8C071898-D3CE-4E7C-8CC2-9337FE716ECB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64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1304684" y="1202754"/>
            <a:ext cx="7477366" cy="538060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/>
          <a:lstStyle/>
          <a:p>
            <a:pPr>
              <a:lnSpc>
                <a:spcPct val="140000"/>
              </a:lnSpc>
              <a:defRPr/>
            </a:pPr>
            <a:r>
              <a:rPr lang="en-US" altLang="ko-KR" sz="2000" b="1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[</a:t>
            </a:r>
            <a:r>
              <a:rPr lang="ko-KR" altLang="en-US" sz="2000" b="1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하나 더 알기</a:t>
            </a:r>
            <a:r>
              <a:rPr lang="en-US" altLang="ko-KR" sz="2000" b="1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]</a:t>
            </a:r>
            <a:r>
              <a:rPr lang="ko-KR" altLang="en-US" sz="2000" b="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 인덱스에 의한 병합</a:t>
            </a: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r>
              <a:rPr lang="ko-KR" altLang="en-US" b="0" spc="-1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인덱스 값을 키 값으로 하여 두 테이블을 병합할 수 있음</a:t>
            </a: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r>
              <a:rPr lang="ko-KR" altLang="en-US" b="0" spc="-1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인덱스가 의미 있는 열로 지정되어 있거나, </a:t>
            </a:r>
            <a:br>
              <a:rPr lang="ko-KR" altLang="en-US" b="0" spc="-1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</a:br>
            <a:r>
              <a:rPr lang="ko-KR" altLang="en-US" b="0" spc="-1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두 데이터가 모두 순서대로 들어가 있는 경우에 사용</a:t>
            </a: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r>
              <a:rPr lang="ko-KR" altLang="en-US" b="0" spc="-100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right_index나 left_index 매개변수</a:t>
            </a: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  <a:p>
            <a:pPr marL="257040" lvl="0" indent="-257040">
              <a:lnSpc>
                <a:spcPct val="140000"/>
              </a:lnSpc>
              <a:buFont typeface="Arial"/>
              <a:buChar char="•"/>
              <a:defRPr/>
            </a:pPr>
            <a:endParaRPr lang="ko-KR" altLang="en-US" b="0" spc="-100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7530354"/>
              </p:ext>
            </p:extLst>
          </p:nvPr>
        </p:nvGraphicFramePr>
        <p:xfrm>
          <a:off x="1371359" y="3269566"/>
          <a:ext cx="7182091" cy="304008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02752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15456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51674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df_left.index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df_left.subject_id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df_right.index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df_right.subject_id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pd.merge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df_left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df_right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on='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subject_id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how='inner')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2333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5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5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</a:t>
                      </a:r>
                      <a:r>
                        <a:rPr lang="ko-KR" altLang="en-US" sz="15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24565" y="4844232"/>
            <a:ext cx="2509386" cy="142749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15AAC9E-5332-45FD-B74D-8E0EA15F6B3A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8870F0A-0563-4127-8059-D14E36BC756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65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연결</a:t>
            </a:r>
          </a:p>
          <a:p>
            <a:pPr lvl="1">
              <a:defRPr/>
            </a:pPr>
            <a:r>
              <a:rPr lang="ko-KR" altLang="en-US"/>
              <a:t>연결</a:t>
            </a:r>
            <a:r>
              <a:rPr lang="en-US" altLang="ko-KR"/>
              <a:t>(concatenate)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두 테이블을 그대로 붙임</a:t>
            </a:r>
          </a:p>
          <a:p>
            <a:pPr lvl="1">
              <a:defRPr/>
            </a:pPr>
            <a:r>
              <a:rPr lang="ko-KR" altLang="en-US"/>
              <a:t>데이터의 스키마가 동일할 때 그대로 연결</a:t>
            </a:r>
          </a:p>
          <a:p>
            <a:pPr lvl="1">
              <a:defRPr/>
            </a:pPr>
            <a:r>
              <a:rPr lang="ko-KR" altLang="en-US"/>
              <a:t>주로 세로로 데이터를 연결</a:t>
            </a:r>
          </a:p>
          <a:p>
            <a:pPr lvl="2">
              <a:defRPr/>
            </a:pPr>
            <a:r>
              <a:rPr lang="en-US" altLang="ko-KR"/>
              <a:t>concat</a:t>
            </a:r>
            <a:r>
              <a:rPr lang="ko-KR" altLang="en-US"/>
              <a:t> 함수 </a:t>
            </a:r>
            <a:r>
              <a:rPr lang="en-US" altLang="ko-KR"/>
              <a:t>:</a:t>
            </a:r>
            <a:r>
              <a:rPr lang="ko-KR" altLang="en-US"/>
              <a:t> 두 개의 서로 다른 테이블을 하나로 합침</a:t>
            </a:r>
          </a:p>
          <a:p>
            <a:pPr lvl="2">
              <a:defRPr/>
            </a:pPr>
            <a:r>
              <a:rPr lang="en-US" altLang="ko-KR"/>
              <a:t>append</a:t>
            </a:r>
            <a:r>
              <a:rPr lang="ko-KR" altLang="en-US"/>
              <a:t> 함수 </a:t>
            </a:r>
            <a:r>
              <a:rPr lang="en-US" altLang="ko-KR"/>
              <a:t>:</a:t>
            </a:r>
            <a:r>
              <a:rPr lang="ko-KR" altLang="en-US"/>
              <a:t> 기존 테이블 하나에 다른 테이블을 붙임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368988" y="4463906"/>
            <a:ext cx="7013014" cy="7634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0">
              <a:lnSpc>
                <a:spcPct val="130000"/>
              </a:lnSpc>
              <a:buNone/>
              <a:defRPr/>
            </a:pPr>
            <a:r>
              <a:rPr lang="en-US" altLang="ko-KR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[TIP] append</a:t>
            </a:r>
            <a:r>
              <a:rPr lang="ko-KR" altLang="en-US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 함수는 파일을 한 개씩 합치기 때문에 두 개 이상의 데이터프레임을 합칠 때에는 </a:t>
            </a:r>
            <a:r>
              <a:rPr lang="en-US" altLang="ko-KR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concat</a:t>
            </a:r>
            <a:r>
              <a:rPr lang="ko-KR" altLang="en-US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 함수를 쓰는 것이 좋다</a:t>
            </a:r>
            <a:r>
              <a:rPr lang="en-US" altLang="ko-KR" sz="1700" b="1" spc="-100">
                <a:solidFill>
                  <a:schemeClr val="accent4"/>
                </a:solidFill>
                <a:latin typeface="맑은 고딕"/>
                <a:ea typeface="+mn-ea"/>
                <a:cs typeface="+mn-cs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CFFC2D2-6410-428F-880B-B3D28D4D5BE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5FFF4DE-45F0-4DBF-B50D-305E42CD1B4A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66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6D222DFB-C23A-407A-85A4-6AC297A9E2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898618"/>
              </p:ext>
            </p:extLst>
          </p:nvPr>
        </p:nvGraphicFramePr>
        <p:xfrm>
          <a:off x="854188" y="1469454"/>
          <a:ext cx="7927862" cy="21336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9040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3745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94305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os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filenames = [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os.path.join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("c:/source/ch04", filename)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for filename in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os.listdir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("c:/source/ch04") if "sales" in filename]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print(filenames)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63327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['c:/source/ch04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￦￦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sales-feb-2014.xlsx', 'c:/source/ch04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￦￦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sales-jan-2014.xlsx', 'c:/source/ch04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￦￦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sales-mar-2014.xlsx']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7DEE37FC-5129-4090-824E-0AF364072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6" y="3433067"/>
            <a:ext cx="6534148" cy="28287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260E4C-2058-42B1-B537-C370C20401C4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1B8DD2CA-4CB9-406D-AC43-231A92025853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99918"/>
      </p:ext>
    </p:extLst>
  </p:cSld>
  <p:clrMapOvr>
    <a:masterClrMapping/>
  </p:clrMapOvr>
  <p:transition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24196ABE-D63D-4A29-BBAF-5B28FBAC2D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3032116"/>
              </p:ext>
            </p:extLst>
          </p:nvPr>
        </p:nvGraphicFramePr>
        <p:xfrm>
          <a:off x="854187" y="2051487"/>
          <a:ext cx="7746888" cy="224905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594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08679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df_list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pd.read_excel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(filename, engine="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openpyxl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 for filename in filenames]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df in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df_list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print(type(df),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len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(df))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93841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&lt;class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pandas.core.frame.DataFrame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'&gt; 108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&lt;class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pandas.core.frame.DataFrame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'&gt; 134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&lt;class '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pandas.core.frame.DataFrame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'&gt; 142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="" xmlns:a16="http://schemas.microsoft.com/office/drawing/2014/main" id="{9EE3C151-7F7A-4EFA-AEEB-ABBDBA261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23541"/>
              </p:ext>
            </p:extLst>
          </p:nvPr>
        </p:nvGraphicFramePr>
        <p:xfrm>
          <a:off x="854188" y="1686360"/>
          <a:ext cx="7746887" cy="365125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94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593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  <a:endParaRPr lang="ko-KR" altLang="en-US" sz="1600" dirty="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!pip install --user --upgrade openpyxl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1A9CD819-C5A5-4D31-897E-A56F0C223B3E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7035B5ED-01AB-4DB3-AC24-71AA72AB3F9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4079431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57077"/>
              </p:ext>
            </p:extLst>
          </p:nvPr>
        </p:nvGraphicFramePr>
        <p:xfrm>
          <a:off x="854188" y="1469454"/>
          <a:ext cx="7870712" cy="3722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8110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896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75531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pd.concat(df_list, axis=0)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print(len(df)) </a:t>
                      </a:r>
                      <a:r>
                        <a:rPr lang="en-US" altLang="ko-KR" sz="1600" b="0" spc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384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df.reset_index(drop=True)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8991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76463" y="2305051"/>
            <a:ext cx="5872162" cy="27881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29790" y="5193459"/>
            <a:ext cx="8063656" cy="74823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axis=0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으로 세로로 연결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reset_index(drop=True) 함수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사용하여 중복된 인덱스를 제거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A1E3BA6A-2031-4D5C-96BC-70C14A3118E9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4A3064B-A4EF-42BF-BDA0-B4E657B3329C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69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5C37427-80CE-46A9-B157-20B160C7BB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37" y="2119993"/>
            <a:ext cx="8467725" cy="2759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F711C2E-4274-43E7-9561-6644399D2627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003B956-C9E5-4D1B-84E7-F59B6A814200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7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739272"/>
      </p:ext>
    </p:extLst>
  </p:cSld>
  <p:clrMapOvr>
    <a:masterClrMapping/>
  </p:clrMapOvr>
  <p:transition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병합과 연결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="" xmlns:a16="http://schemas.microsoft.com/office/drawing/2014/main" id="{66B564FD-2986-4DF5-94A3-90C3D36CB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1536298"/>
              </p:ext>
            </p:extLst>
          </p:nvPr>
        </p:nvGraphicFramePr>
        <p:xfrm>
          <a:off x="854188" y="1686360"/>
          <a:ext cx="7756412" cy="15544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249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9391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6512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  <a:endParaRPr lang="ko-KR" altLang="en-US" sz="1600" dirty="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df_1, df_2, df_3 = [pd.read_excel(filename, engine="openpyxl") for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filename in filenames]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df_1.append(df_2)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df.append(df_3)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sv-SE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654710A-5E6E-44E6-A19A-FEAF3F2158C2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03662E7-0107-418B-A51F-6948305F249F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70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8823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176460"/>
              </p:ext>
            </p:extLst>
          </p:nvPr>
        </p:nvGraphicFramePr>
        <p:xfrm>
          <a:off x="844550" y="1471083"/>
          <a:ext cx="7842248" cy="425196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012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921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64777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import pandas as pd </a:t>
                      </a:r>
                      <a:r>
                        <a:rPr lang="ko-KR" altLang="en-US" sz="1500" b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pandas 모듈 호출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import numpy as np </a:t>
                      </a:r>
                      <a:r>
                        <a:rPr lang="ko-KR" altLang="en-US" sz="1500" b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numpy 모듈 호출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500" b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from pandas import Series, DataFrame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500" b="0">
                        <a:solidFill>
                          <a:schemeClr val="dk1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list_data = [1,2,3,4,5]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list_name = ["a","b","c","d","e"]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example_obj = Series(data = list_data, index=list_name)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example_obj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1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b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2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c   3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4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   5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: int64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</a:t>
                      </a:r>
                      <a:r>
                        <a:rPr lang="ko-KR" altLang="en-US" sz="1500" b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xample_obj.index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03812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</a:t>
                      </a:r>
                      <a:r>
                        <a:rPr lang="ko-KR" altLang="en-US" sz="15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Index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(['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b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', 'c', '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', '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e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'], 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='</a:t>
                      </a:r>
                      <a:r>
                        <a:rPr lang="ko-KR" altLang="en-US" sz="15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object</a:t>
                      </a:r>
                      <a:r>
                        <a:rPr lang="ko-KR" altLang="en-US" sz="15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29790" y="5831698"/>
            <a:ext cx="7684420" cy="390102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index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값에 </a:t>
            </a:r>
            <a:r>
              <a:rPr lang="ko-KR" altLang="en-US" sz="1600">
                <a:solidFill>
                  <a:schemeClr val="dk2"/>
                </a:solidFill>
                <a:latin typeface="Cascadia Code"/>
                <a:cs typeface="Cascadia Code"/>
              </a:rPr>
              <a:t>In [1]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에서 입력한 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list_name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 객체의 값이 있음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CF75B849-E404-42F8-B876-AE368EEBE52F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24CED302-AE3A-4900-8965-D84A37FE95C4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8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판다스란</a:t>
            </a:r>
            <a:r>
              <a:rPr lang="en-US" altLang="ko-KR"/>
              <a:t>?</a:t>
            </a:r>
            <a:endParaRPr lang="ko-KR" altLang="en-US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3855815"/>
              </p:ext>
            </p:extLst>
          </p:nvPr>
        </p:nvGraphicFramePr>
        <p:xfrm>
          <a:off x="854188" y="1471083"/>
          <a:ext cx="7684420" cy="16385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1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33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example_obj.values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array([1, 2, 3, 4, 5], dtype=int64)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type(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example_obj.values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n</a:t>
                      </a:r>
                      <a:r>
                        <a:rPr lang="ko-KR" altLang="en-US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umpy.ndarr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ay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29790" y="3109663"/>
            <a:ext cx="7684420" cy="746056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데이터 값을 보기 위해서는 </a:t>
            </a:r>
            <a:r>
              <a:rPr lang="en-US" altLang="ko-KR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values</a:t>
            </a: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를 사용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실제 생성된 values는 넘파이 배열(numpy.ndarray) 타입</a:t>
            </a: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4430292"/>
              </p:ext>
            </p:extLst>
          </p:nvPr>
        </p:nvGraphicFramePr>
        <p:xfrm>
          <a:off x="854188" y="4062162"/>
          <a:ext cx="7684420" cy="8192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117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3325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example_obj.dtype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409645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dirty="0" err="1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dirty="0">
                          <a:solidFill>
                            <a:schemeClr val="dk1"/>
                          </a:solidFill>
                          <a:latin typeface="Cascadia Code"/>
                          <a:cs typeface="Cascadia Code"/>
                        </a:rPr>
                        <a:t>('int64')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729790" y="4881452"/>
            <a:ext cx="7684420" cy="745918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dtype은 데이터의 타입을 나타냄</a:t>
            </a:r>
          </a:p>
          <a:p>
            <a:pPr marL="1600080" lvl="3" indent="-228480">
              <a:lnSpc>
                <a:spcPct val="125000"/>
              </a:lnSpc>
              <a:spcBef>
                <a:spcPts val="384"/>
              </a:spcBef>
              <a:buClr>
                <a:schemeClr val="tx1"/>
              </a:buClr>
              <a:buFont typeface="한컴바탕"/>
              <a:buChar char="‐"/>
              <a:defRPr>
                <a:latin typeface="맑은 고딕"/>
                <a:ea typeface="+mn-ea"/>
                <a:cs typeface="+mn-cs"/>
              </a:defRPr>
            </a:pPr>
            <a:r>
              <a:rPr lang="ko-KR" altLang="en-US" sz="1600">
                <a:solidFill>
                  <a:schemeClr val="tx1"/>
                </a:solidFill>
                <a:latin typeface="맑은 고딕"/>
                <a:ea typeface="+mn-ea"/>
                <a:cs typeface="+mn-cs"/>
              </a:rPr>
              <a:t>넘파이의 데이터 타입과 동일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E41FF13-D9BB-4C2C-BC39-24F922AAF1D2}"/>
              </a:ext>
            </a:extLst>
          </p:cNvPr>
          <p:cNvSpPr txBox="1"/>
          <p:nvPr/>
        </p:nvSpPr>
        <p:spPr>
          <a:xfrm>
            <a:off x="855369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/ 73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D1C26C31-BFEE-446E-BE9F-E6EA85F40BF6}"/>
              </a:ext>
            </a:extLst>
          </p:cNvPr>
          <p:cNvSpPr txBox="1"/>
          <p:nvPr/>
        </p:nvSpPr>
        <p:spPr>
          <a:xfrm>
            <a:off x="8244408" y="6525344"/>
            <a:ext cx="648072" cy="36004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/>
          <a:p>
            <a:pPr algn="ctr"/>
            <a:fld id="{B921D178-B3E2-41DF-B6F9-C73B8CC656FA}" type="slidenum">
              <a:rPr lang="ko-KR" altLang="en-US" sz="1400" smtClean="0">
                <a:solidFill>
                  <a:schemeClr val="bg1">
                    <a:lumMod val="50000"/>
                  </a:schemeClr>
                </a:solidFill>
              </a:rPr>
              <a:pPr algn="ctr"/>
              <a:t>9</a:t>
            </a:fld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1">
      <a:dk1>
        <a:srgbClr val="000000"/>
      </a:dk1>
      <a:lt1>
        <a:srgbClr val="FFFFFF"/>
      </a:lt1>
      <a:dk2>
        <a:srgbClr val="215C88"/>
      </a:dk2>
      <a:lt2>
        <a:srgbClr val="FAF3DB"/>
      </a:lt2>
      <a:accent1>
        <a:srgbClr val="6182D6"/>
      </a:accent1>
      <a:accent2>
        <a:srgbClr val="71A4CC"/>
      </a:accent2>
      <a:accent3>
        <a:srgbClr val="EAD1D2"/>
      </a:accent3>
      <a:accent4>
        <a:srgbClr val="DF4857"/>
      </a:accent4>
      <a:accent5>
        <a:srgbClr val="DE7170"/>
      </a:accent5>
      <a:accent6>
        <a:srgbClr val="877656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</TotalTime>
  <Words>3432</Words>
  <Application>Microsoft Office PowerPoint</Application>
  <PresentationFormat>화면 슬라이드 쇼(4:3)</PresentationFormat>
  <Paragraphs>791</Paragraphs>
  <Slides>70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70</vt:i4>
      </vt:variant>
    </vt:vector>
  </HeadingPairs>
  <TitlesOfParts>
    <vt:vector size="71" baseType="lpstr">
      <vt:lpstr>한컴오피스</vt:lpstr>
      <vt:lpstr>학습목표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01 판다스란?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02 데이터 추출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03 그룹별 집계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  <vt:lpstr>04 병합과 연결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BIDAN</dc:creator>
  <cp:lastModifiedBy>user</cp:lastModifiedBy>
  <cp:revision>312</cp:revision>
  <dcterms:created xsi:type="dcterms:W3CDTF">2021-12-22T05:17:44Z</dcterms:created>
  <dcterms:modified xsi:type="dcterms:W3CDTF">2023-04-05T00:48:37Z</dcterms:modified>
  <cp:version>1100.0100.01</cp:version>
</cp:coreProperties>
</file>